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7" r:id="rId5"/>
    <p:sldId id="259" r:id="rId6"/>
    <p:sldId id="409" r:id="rId7"/>
    <p:sldId id="420" r:id="rId8"/>
    <p:sldId id="410" r:id="rId9"/>
    <p:sldId id="414" r:id="rId10"/>
    <p:sldId id="406" r:id="rId11"/>
    <p:sldId id="407" r:id="rId12"/>
    <p:sldId id="415" r:id="rId13"/>
    <p:sldId id="416" r:id="rId14"/>
    <p:sldId id="417" r:id="rId15"/>
    <p:sldId id="418" r:id="rId16"/>
    <p:sldId id="408" r:id="rId17"/>
    <p:sldId id="400" r:id="rId18"/>
    <p:sldId id="41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10C"/>
    <a:srgbClr val="611C6F"/>
    <a:srgbClr val="EE68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>
        <p:scale>
          <a:sx n="60" d="100"/>
          <a:sy n="60" d="100"/>
        </p:scale>
        <p:origin x="-1104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56CB1-1CEA-41F1-BBCC-BA9A4F6A7F90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E63BB-1FF3-4523-AD9A-5A0D504A48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457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5DD83C-279F-4F95-9439-CB60428B7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4B3C121-28E3-42C8-B7E2-1B3D8996AD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AA90CE9-6349-4FCC-8795-716754739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C4B6-5C68-4B00-8F5A-5549D325B10F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72A84E9-3070-4A14-8824-FEF86CA1C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E6783F2-CD23-420A-B746-E5C17333E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1FB-65E5-43F6-8EBD-0224FE41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23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169086-3623-4917-80D7-4C342968A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773062F-4C03-4BAF-BFB2-9F11DE19F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D6D49B0-E919-4ADD-A045-3A23797BA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C4B6-5C68-4B00-8F5A-5549D325B10F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AE0A8C9-6D9F-430B-AB6E-7ADB3A1F2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EA93E5D-737A-48CB-9AEE-9918BB739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1FB-65E5-43F6-8EBD-0224FE41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52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EECF467-7138-4F5A-AB0A-BF337A7F65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8391624-6FF6-45C8-9B50-47B844DCE2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ECEE281-D7F3-4036-9789-853CFE753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C4B6-5C68-4B00-8F5A-5549D325B10F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1B309DD-6A77-4A9D-A7AE-E728640A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181B953-5063-4E0E-BC2A-D49EABEF6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1FB-65E5-43F6-8EBD-0224FE41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80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E982F9-CB8E-499B-BB3A-72878D62C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61B1FC-0E59-49ED-A118-5748203D7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AAC9F25-BCEF-43A4-988A-46A4D1602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C4B6-5C68-4B00-8F5A-5549D325B10F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248F273-88E2-4F6C-BF93-C0DBAD2C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28FD9D1-AE31-4B98-8306-13FEBE0EC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1FB-65E5-43F6-8EBD-0224FE41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49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B07BB6-D552-4E86-93F8-462D1A78D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E2C7838-9058-4C0C-B1A4-5740F248F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CCB0969-131F-487B-A09A-A938E0392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C4B6-5C68-4B00-8F5A-5549D325B10F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8F73828-D05B-4466-908B-A64BCB51C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0174786-1FD0-4379-A984-350CF5989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1FB-65E5-43F6-8EBD-0224FE41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21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DAF129-0FC2-4E0C-BBE3-2549561DA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E432976-E506-437C-813C-ED1A00718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9D5C444-A0E2-4F39-9A41-A4F9DEC7E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BCDA945-D2A7-4EAA-BC6A-773B818A3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C4B6-5C68-4B00-8F5A-5549D325B10F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B3BD9C3-E535-49F6-81A1-AC90C5714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C7EFE0E-CF67-4C47-BA7C-E0A2F83C2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1FB-65E5-43F6-8EBD-0224FE41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7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341D2E-2E23-416B-8091-1FDC7387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CBA6710-BBD2-4BB3-8A81-4CA8DC428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070EB69-3358-451F-AC8C-ADED9149B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DF2919F-29BE-49D9-8B78-9546D61ED6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939932D-668A-416D-B1D5-CF6277E30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F759F5C-30E8-406A-A1F5-2A05882F8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C4B6-5C68-4B00-8F5A-5549D325B10F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D146FD9-2897-4336-9733-D18140E5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4BA557B-6B5D-441F-8BA7-A37DADCE1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1FB-65E5-43F6-8EBD-0224FE41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42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FF290A2-03BB-48F2-AD64-4695FB32B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2FC1529-C977-4B10-80B5-47827BB8C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C4B6-5C68-4B00-8F5A-5549D325B10F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13A8B48-1E6E-41E3-B9F0-C5E6BC80F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0F9D042-64F6-4763-90E6-09FF4236A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1FB-65E5-43F6-8EBD-0224FE41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86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29CEE14-0A98-4270-8F93-E958A83C1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C4B6-5C68-4B00-8F5A-5549D325B10F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0E136B6-A9DC-4A48-91CD-FDA02A97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B6367AA-690C-4CA6-97ED-A4AF0700A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1FB-65E5-43F6-8EBD-0224FE41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55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4C0006-9088-4734-908D-9FC788055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33C6ADD-1666-4167-B8ED-BC7EBFDAC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AD42DFC-D9D2-4DB9-8E69-4B2D4AA08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AC3E8E4-9143-4778-829B-B78456BF2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C4B6-5C68-4B00-8F5A-5549D325B10F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5372DE6-11E7-463E-9C71-2F1214C7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084A7DB-92FC-48B0-994B-332EBB13D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1FB-65E5-43F6-8EBD-0224FE41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97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47A85A-0904-400E-B301-38E3E208F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FC8790E-DA0F-48E3-9555-FAC9E45F4A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D777ED5-B1C7-4FCE-AA50-49A87E80C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ED2B9CD-1C3B-4415-B503-A5CF98DE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C4B6-5C68-4B00-8F5A-5549D325B10F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3EF731A-FBBD-4324-A854-03FE10F48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44BCC79-698D-4D3D-BE66-358ED86D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81FB-65E5-43F6-8EBD-0224FE41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12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9EE6D5-DE5E-43EE-9CE4-F3B338EB7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496C6D4-5D41-4959-90FA-66AE3DA4F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980A5FD-77D0-4A3D-8CFE-CFAD334EC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2C4B6-5C68-4B00-8F5A-5549D325B10F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34B78D5-F4B8-43B7-99CB-86D06561E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179758B-0D13-44BC-901B-DAC310277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381FB-65E5-43F6-8EBD-0224FE41C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54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lingua_et_litterae@mail.ru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vk.com/abiturient_filfak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rfu.ru/ru/applicant/docs-abiturient/" TargetMode="External"/><Relationship Id="rId5" Type="http://schemas.openxmlformats.org/officeDocument/2006/relationships/hyperlink" Target="https://programs.edu.urfu.ru/ru/10145/" TargetMode="Externa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hyperlink" Target="mailto:gumanitarii.priem@urfu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>
            <a:extLst>
              <a:ext uri="{FF2B5EF4-FFF2-40B4-BE49-F238E27FC236}">
                <a16:creationId xmlns="" xmlns:a16="http://schemas.microsoft.com/office/drawing/2014/main" id="{4D03CCD5-056C-4557-8E77-3C8B49A6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68" y="4833953"/>
            <a:ext cx="3279932" cy="2024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6.jpg">
            <a:extLst>
              <a:ext uri="{FF2B5EF4-FFF2-40B4-BE49-F238E27FC236}">
                <a16:creationId xmlns=""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36891" cy="212248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19">
            <a:extLst>
              <a:ext uri="{FF2B5EF4-FFF2-40B4-BE49-F238E27FC236}">
                <a16:creationId xmlns="" xmlns:a16="http://schemas.microsoft.com/office/drawing/2014/main" id="{A23084E5-D7BC-4CCE-9CAD-3EB2E004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18" y="2122487"/>
            <a:ext cx="11483163" cy="1536624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defRPr sz="3000"/>
            </a:pPr>
            <a:r>
              <a:rPr lang="ru-RU" sz="6600" b="1" dirty="0">
                <a:solidFill>
                  <a:srgbClr val="E9410C"/>
                </a:solidFill>
              </a:rPr>
              <a:t>Образовательная программа</a:t>
            </a:r>
            <a:br>
              <a:rPr lang="ru-RU" sz="6600" b="1" dirty="0">
                <a:solidFill>
                  <a:srgbClr val="E9410C"/>
                </a:solidFill>
              </a:rPr>
            </a:br>
            <a:r>
              <a:rPr lang="ru-RU" sz="6600" b="1" dirty="0" smtClean="0">
                <a:solidFill>
                  <a:srgbClr val="E9410C"/>
                </a:solidFill>
              </a:rPr>
              <a:t>«ФИЛОЛОГИЯ»</a:t>
            </a:r>
            <a:endParaRPr lang="ru-RU" sz="7200" b="1" dirty="0">
              <a:solidFill>
                <a:srgbClr val="E9410C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BFC0925-CF58-4C6A-837A-6D81417C1431}"/>
              </a:ext>
            </a:extLst>
          </p:cNvPr>
          <p:cNvSpPr/>
          <p:nvPr/>
        </p:nvSpPr>
        <p:spPr>
          <a:xfrm>
            <a:off x="2713504" y="3921835"/>
            <a:ext cx="676499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ru-RU" sz="3200" b="1" dirty="0">
                <a:solidFill>
                  <a:srgbClr val="611C6F"/>
                </a:solidFill>
                <a:latin typeface="+mj-lt"/>
              </a:rPr>
              <a:t>Направление </a:t>
            </a:r>
            <a:r>
              <a:rPr lang="ru-RU" sz="3200" b="1" dirty="0" smtClean="0">
                <a:solidFill>
                  <a:srgbClr val="611C6F"/>
                </a:solidFill>
                <a:latin typeface="+mj-lt"/>
              </a:rPr>
              <a:t>45.03.01 «Филология»</a:t>
            </a:r>
            <a:endParaRPr lang="ru-RU" sz="3200" b="1" dirty="0">
              <a:solidFill>
                <a:srgbClr val="611C6F"/>
              </a:solidFill>
              <a:latin typeface="+mj-lt"/>
            </a:endParaRPr>
          </a:p>
          <a:p>
            <a:pPr lvl="1" algn="ctr"/>
            <a:r>
              <a:rPr lang="ru-RU" sz="3200" b="1" dirty="0">
                <a:solidFill>
                  <a:srgbClr val="611C6F"/>
                </a:solidFill>
                <a:latin typeface="+mj-lt"/>
              </a:rPr>
              <a:t>бакалавриат</a:t>
            </a:r>
          </a:p>
        </p:txBody>
      </p:sp>
    </p:spTree>
    <p:extLst>
      <p:ext uri="{BB962C8B-B14F-4D97-AF65-F5344CB8AC3E}">
        <p14:creationId xmlns:p14="http://schemas.microsoft.com/office/powerpoint/2010/main" val="359910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>
            <a:extLst>
              <a:ext uri="{FF2B5EF4-FFF2-40B4-BE49-F238E27FC236}">
                <a16:creationId xmlns="" xmlns:a16="http://schemas.microsoft.com/office/drawing/2014/main" id="{4D03CCD5-056C-4557-8E77-3C8B49A6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68" y="4833953"/>
            <a:ext cx="3279932" cy="2024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6.jpg">
            <a:extLst>
              <a:ext uri="{FF2B5EF4-FFF2-40B4-BE49-F238E27FC236}">
                <a16:creationId xmlns=""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734206" cy="121203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19">
            <a:extLst>
              <a:ext uri="{FF2B5EF4-FFF2-40B4-BE49-F238E27FC236}">
                <a16:creationId xmlns="" xmlns:a16="http://schemas.microsoft.com/office/drawing/2014/main" id="{A23084E5-D7BC-4CCE-9CAD-3EB2E004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546" y="0"/>
            <a:ext cx="9354206" cy="993228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>
              <a:defRPr sz="3000"/>
            </a:pPr>
            <a:r>
              <a:rPr lang="ru-RU" sz="4000" b="1" dirty="0" smtClean="0">
                <a:solidFill>
                  <a:srgbClr val="E9410C"/>
                </a:solidFill>
                <a:latin typeface="+mn-lt"/>
              </a:rPr>
              <a:t>Самостоятельная творческая деятельность</a:t>
            </a:r>
            <a:endParaRPr lang="ru-RU" sz="4000" b="1" dirty="0">
              <a:solidFill>
                <a:srgbClr val="E9410C"/>
              </a:solidFill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6" y="1037437"/>
            <a:ext cx="3955591" cy="4944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642" y="1114837"/>
            <a:ext cx="7325952" cy="4883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41890" y="5998805"/>
            <a:ext cx="3831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Arial Narrow" pitchFamily="34" charset="0"/>
              </a:rPr>
              <a:t>Мария Брызгалова </a:t>
            </a:r>
            <a:r>
              <a:rPr lang="ru-RU" dirty="0" smtClean="0">
                <a:latin typeface="Arial Narrow" pitchFamily="34" charset="0"/>
              </a:rPr>
              <a:t>– аспирант, сценарист, драматург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61642" y="5998806"/>
            <a:ext cx="6400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>
                <a:latin typeface="Arial Narrow" pitchFamily="34" charset="0"/>
              </a:rPr>
              <a:t>Егана</a:t>
            </a:r>
            <a:r>
              <a:rPr lang="ru-RU" b="1" dirty="0" smtClean="0">
                <a:latin typeface="Arial Narrow" pitchFamily="34" charset="0"/>
              </a:rPr>
              <a:t> </a:t>
            </a:r>
            <a:r>
              <a:rPr lang="ru-RU" b="1" dirty="0" err="1" smtClean="0">
                <a:latin typeface="Arial Narrow" pitchFamily="34" charset="0"/>
              </a:rPr>
              <a:t>Джаббарова</a:t>
            </a:r>
            <a:r>
              <a:rPr lang="ru-RU" b="1" dirty="0" smtClean="0">
                <a:latin typeface="Arial Narrow" pitchFamily="34" charset="0"/>
              </a:rPr>
              <a:t> </a:t>
            </a:r>
            <a:r>
              <a:rPr lang="ru-RU" dirty="0" smtClean="0">
                <a:latin typeface="Arial Narrow" pitchFamily="34" charset="0"/>
              </a:rPr>
              <a:t>– кандидат филологических наук, преподавать </a:t>
            </a:r>
            <a:r>
              <a:rPr lang="ru-RU" dirty="0" err="1" smtClean="0">
                <a:latin typeface="Arial Narrow" pitchFamily="34" charset="0"/>
              </a:rPr>
              <a:t>УрФУ</a:t>
            </a:r>
            <a:r>
              <a:rPr lang="ru-RU" dirty="0" smtClean="0">
                <a:latin typeface="Arial Narrow" pitchFamily="34" charset="0"/>
              </a:rPr>
              <a:t>, поэт</a:t>
            </a:r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93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>
            <a:extLst>
              <a:ext uri="{FF2B5EF4-FFF2-40B4-BE49-F238E27FC236}">
                <a16:creationId xmlns="" xmlns:a16="http://schemas.microsoft.com/office/drawing/2014/main" id="{4D03CCD5-056C-4557-8E77-3C8B49A6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68" y="4833953"/>
            <a:ext cx="3279932" cy="2024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6.jpg">
            <a:extLst>
              <a:ext uri="{FF2B5EF4-FFF2-40B4-BE49-F238E27FC236}">
                <a16:creationId xmlns=""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813033" cy="126713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19">
            <a:extLst>
              <a:ext uri="{FF2B5EF4-FFF2-40B4-BE49-F238E27FC236}">
                <a16:creationId xmlns="" xmlns:a16="http://schemas.microsoft.com/office/drawing/2014/main" id="{A23084E5-D7BC-4CCE-9CAD-3EB2E004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393" y="0"/>
            <a:ext cx="10016359" cy="993227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>
              <a:defRPr sz="3000"/>
            </a:pPr>
            <a:r>
              <a:rPr lang="ru-RU" sz="4000" b="1" dirty="0" smtClean="0">
                <a:solidFill>
                  <a:srgbClr val="E9410C"/>
                </a:solidFill>
              </a:rPr>
              <a:t>Выпускники программы – признанные специалисты в сфере образования, науки и культуры</a:t>
            </a:r>
            <a:endParaRPr lang="ru-RU" sz="4000" b="1" dirty="0">
              <a:solidFill>
                <a:srgbClr val="E9410C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8" y="1002967"/>
            <a:ext cx="4116771" cy="5118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435" y="1070563"/>
            <a:ext cx="6914693" cy="3889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013435" y="4899688"/>
            <a:ext cx="6038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Антон </a:t>
            </a:r>
            <a:r>
              <a:rPr lang="ru-RU" b="1" dirty="0" err="1" smtClean="0">
                <a:latin typeface="Arial Narrow" pitchFamily="34" charset="0"/>
              </a:rPr>
              <a:t>Стуликов</a:t>
            </a:r>
            <a:r>
              <a:rPr lang="ru-RU" b="1" dirty="0" smtClean="0">
                <a:latin typeface="Arial Narrow" pitchFamily="34" charset="0"/>
              </a:rPr>
              <a:t> </a:t>
            </a:r>
            <a:r>
              <a:rPr lang="ru-RU" dirty="0" smtClean="0">
                <a:latin typeface="Arial Narrow" pitchFamily="34" charset="0"/>
              </a:rPr>
              <a:t>– генеральный директор телекомпании ОАО </a:t>
            </a:r>
            <a:r>
              <a:rPr lang="ru-RU" dirty="0" err="1" smtClean="0">
                <a:latin typeface="Arial Narrow" pitchFamily="34" charset="0"/>
              </a:rPr>
              <a:t>ОблТВ</a:t>
            </a:r>
            <a:r>
              <a:rPr lang="ru-RU" dirty="0">
                <a:latin typeface="Arial Narrow" pitchFamily="34" charset="0"/>
              </a:rPr>
              <a:t>, член Совета по информационной политике при полномочном представителе президента РФ в </a:t>
            </a:r>
            <a:r>
              <a:rPr lang="ru-RU" dirty="0" err="1">
                <a:latin typeface="Arial Narrow" pitchFamily="34" charset="0"/>
              </a:rPr>
              <a:t>УрФО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9184" y="6134524"/>
            <a:ext cx="10216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Мария Алексеева </a:t>
            </a:r>
            <a:r>
              <a:rPr lang="ru-RU" dirty="0" smtClean="0">
                <a:latin typeface="Arial Narrow" pitchFamily="34" charset="0"/>
              </a:rPr>
              <a:t>– </a:t>
            </a:r>
            <a:r>
              <a:rPr lang="ru-RU" dirty="0" err="1" smtClean="0">
                <a:latin typeface="Arial Narrow" pitchFamily="34" charset="0"/>
              </a:rPr>
              <a:t>зав.кафедрой</a:t>
            </a:r>
            <a:r>
              <a:rPr lang="ru-RU" dirty="0" smtClean="0">
                <a:latin typeface="Arial Narrow" pitchFamily="34" charset="0"/>
              </a:rPr>
              <a:t> филологии СУНЦ </a:t>
            </a:r>
            <a:r>
              <a:rPr lang="ru-RU" dirty="0" err="1" smtClean="0">
                <a:latin typeface="Arial Narrow" pitchFamily="34" charset="0"/>
              </a:rPr>
              <a:t>УрФУ</a:t>
            </a:r>
            <a:r>
              <a:rPr lang="ru-RU" dirty="0" smtClean="0">
                <a:latin typeface="Arial Narrow" pitchFamily="34" charset="0"/>
              </a:rPr>
              <a:t>, кандидат филологических наук, заместитель председателя предметной комиссии ЕГЭ по литературе в Свердловской области</a:t>
            </a:r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68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>
            <a:extLst>
              <a:ext uri="{FF2B5EF4-FFF2-40B4-BE49-F238E27FC236}">
                <a16:creationId xmlns="" xmlns:a16="http://schemas.microsoft.com/office/drawing/2014/main" id="{4D03CCD5-056C-4557-8E77-3C8B49A6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68" y="4833953"/>
            <a:ext cx="3279932" cy="2024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6.jpg">
            <a:extLst>
              <a:ext uri="{FF2B5EF4-FFF2-40B4-BE49-F238E27FC236}">
                <a16:creationId xmlns=""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2301766" cy="160870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19">
            <a:extLst>
              <a:ext uri="{FF2B5EF4-FFF2-40B4-BE49-F238E27FC236}">
                <a16:creationId xmlns="" xmlns:a16="http://schemas.microsoft.com/office/drawing/2014/main" id="{A23084E5-D7BC-4CCE-9CAD-3EB2E004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454" y="173419"/>
            <a:ext cx="10089931" cy="1308539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>
              <a:defRPr sz="3000"/>
            </a:pPr>
            <a:r>
              <a:rPr lang="ru-RU" sz="4000" b="1" dirty="0">
                <a:solidFill>
                  <a:srgbClr val="E9410C"/>
                </a:solidFill>
                <a:latin typeface="+mn-lt"/>
              </a:rPr>
              <a:t>Выпускники программы – признанные специалисты в сфере образования, науки и культуры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49" y="1755274"/>
            <a:ext cx="5601364" cy="3731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538" y="1764149"/>
            <a:ext cx="6250781" cy="372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52248" y="5486399"/>
            <a:ext cx="5628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Arial Narrow" pitchFamily="34" charset="0"/>
              </a:rPr>
              <a:t>Елена </a:t>
            </a:r>
            <a:r>
              <a:rPr lang="ru-RU" b="1" dirty="0" err="1" smtClean="0">
                <a:latin typeface="Arial Narrow" pitchFamily="34" charset="0"/>
              </a:rPr>
              <a:t>Березович</a:t>
            </a:r>
            <a:r>
              <a:rPr lang="ru-RU" b="1" dirty="0" smtClean="0">
                <a:latin typeface="Arial Narrow" pitchFamily="34" charset="0"/>
              </a:rPr>
              <a:t> </a:t>
            </a:r>
            <a:r>
              <a:rPr lang="ru-RU" dirty="0" smtClean="0">
                <a:latin typeface="Arial Narrow" pitchFamily="34" charset="0"/>
              </a:rPr>
              <a:t>– член-корреспондент РАН, доктор филологических наук, профессор, начальник топонимической экспедиции департамента «Филологический факультет» </a:t>
            </a:r>
            <a:r>
              <a:rPr lang="ru-RU" dirty="0" err="1" smtClean="0">
                <a:latin typeface="Arial Narrow" pitchFamily="34" charset="0"/>
              </a:rPr>
              <a:t>УрФУ</a:t>
            </a:r>
            <a:r>
              <a:rPr lang="ru-RU" dirty="0" smtClean="0">
                <a:latin typeface="Arial Narrow" pitchFamily="34" charset="0"/>
              </a:rPr>
              <a:t> 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69723" y="5486399"/>
            <a:ext cx="5912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Arial Narrow" pitchFamily="34" charset="0"/>
              </a:rPr>
              <a:t>Елена </a:t>
            </a:r>
            <a:r>
              <a:rPr lang="ru-RU" b="1" dirty="0" err="1" smtClean="0">
                <a:latin typeface="Arial Narrow" pitchFamily="34" charset="0"/>
              </a:rPr>
              <a:t>Обыденнова</a:t>
            </a:r>
            <a:r>
              <a:rPr lang="ru-RU" b="1" dirty="0" smtClean="0">
                <a:latin typeface="Arial Narrow" pitchFamily="34" charset="0"/>
              </a:rPr>
              <a:t> </a:t>
            </a:r>
            <a:r>
              <a:rPr lang="ru-RU" dirty="0" smtClean="0">
                <a:latin typeface="Arial Narrow" pitchFamily="34" charset="0"/>
              </a:rPr>
              <a:t>– руководитель литературной части Свердловского театра музыкальной комедии</a:t>
            </a:r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30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>
            <a:extLst>
              <a:ext uri="{FF2B5EF4-FFF2-40B4-BE49-F238E27FC236}">
                <a16:creationId xmlns="" xmlns:a16="http://schemas.microsoft.com/office/drawing/2014/main" id="{4D03CCD5-056C-4557-8E77-3C8B49A6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68" y="4833953"/>
            <a:ext cx="3279932" cy="2024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6.jpg">
            <a:extLst>
              <a:ext uri="{FF2B5EF4-FFF2-40B4-BE49-F238E27FC236}">
                <a16:creationId xmlns=""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36891" cy="212248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19">
            <a:extLst>
              <a:ext uri="{FF2B5EF4-FFF2-40B4-BE49-F238E27FC236}">
                <a16:creationId xmlns="" xmlns:a16="http://schemas.microsoft.com/office/drawing/2014/main" id="{A23084E5-D7BC-4CCE-9CAD-3EB2E004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522" y="331076"/>
            <a:ext cx="8659649" cy="1198219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 sz="3000"/>
            </a:pPr>
            <a:r>
              <a:rPr lang="ru-RU" sz="4800" b="1" dirty="0">
                <a:solidFill>
                  <a:srgbClr val="E9410C"/>
                </a:solidFill>
              </a:rPr>
              <a:t>Поступление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0B86B25-A2A8-4630-A5A0-429CB365F40C}"/>
              </a:ext>
            </a:extLst>
          </p:cNvPr>
          <p:cNvSpPr/>
          <p:nvPr/>
        </p:nvSpPr>
        <p:spPr>
          <a:xfrm>
            <a:off x="536394" y="1953207"/>
            <a:ext cx="5358305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400" b="1" dirty="0">
                <a:solidFill>
                  <a:srgbClr val="E9410C"/>
                </a:solidFill>
                <a:latin typeface="Arial Narrow" pitchFamily="34" charset="0"/>
              </a:rPr>
              <a:t>Формы обучения и количество </a:t>
            </a:r>
            <a:r>
              <a:rPr lang="ru-RU" sz="2400" b="1" dirty="0" smtClean="0">
                <a:solidFill>
                  <a:srgbClr val="E9410C"/>
                </a:solidFill>
                <a:latin typeface="Arial Narrow" pitchFamily="34" charset="0"/>
              </a:rPr>
              <a:t>мест:</a:t>
            </a:r>
            <a:endParaRPr lang="en-US" sz="2400" b="1" dirty="0" smtClean="0">
              <a:solidFill>
                <a:srgbClr val="E9410C"/>
              </a:solidFill>
              <a:latin typeface="Arial Narrow" pitchFamily="34" charset="0"/>
            </a:endParaRPr>
          </a:p>
          <a:p>
            <a:r>
              <a:rPr lang="ru-RU" sz="2400" b="1" dirty="0" smtClean="0">
                <a:solidFill>
                  <a:srgbClr val="E9410C"/>
                </a:solidFill>
                <a:latin typeface="Arial Narrow" pitchFamily="34" charset="0"/>
              </a:rPr>
              <a:t>Очная </a:t>
            </a:r>
            <a:r>
              <a:rPr lang="ru-RU" sz="2400" b="1" dirty="0">
                <a:solidFill>
                  <a:srgbClr val="E9410C"/>
                </a:solidFill>
                <a:latin typeface="Arial Narrow" pitchFamily="34" charset="0"/>
              </a:rPr>
              <a:t>форма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611C6F"/>
                </a:solidFill>
                <a:latin typeface="Arial Narrow" pitchFamily="34" charset="0"/>
              </a:rPr>
              <a:t>Бюджет: 8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rgbClr val="611C6F"/>
                </a:solidFill>
                <a:latin typeface="Arial Narrow" pitchFamily="34" charset="0"/>
              </a:rPr>
              <a:t>Внебюджет</a:t>
            </a:r>
            <a:r>
              <a:rPr lang="ru-RU" sz="2400" b="1" dirty="0">
                <a:solidFill>
                  <a:srgbClr val="611C6F"/>
                </a:solidFill>
                <a:latin typeface="Arial Narrow" pitchFamily="34" charset="0"/>
              </a:rPr>
              <a:t>: </a:t>
            </a:r>
            <a:r>
              <a:rPr lang="ru-RU" sz="2400" b="1" dirty="0" smtClean="0">
                <a:solidFill>
                  <a:srgbClr val="611C6F"/>
                </a:solidFill>
                <a:latin typeface="Arial Narrow" pitchFamily="34" charset="0"/>
              </a:rPr>
              <a:t>50</a:t>
            </a:r>
            <a:endParaRPr lang="ru-RU" sz="2400" b="1" dirty="0">
              <a:solidFill>
                <a:srgbClr val="611C6F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704A7B8-162F-4F31-B75A-2511240A3465}"/>
              </a:ext>
            </a:extLst>
          </p:cNvPr>
          <p:cNvSpPr/>
          <p:nvPr/>
        </p:nvSpPr>
        <p:spPr>
          <a:xfrm>
            <a:off x="658103" y="4112289"/>
            <a:ext cx="5236596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400" b="1" dirty="0">
                <a:solidFill>
                  <a:srgbClr val="E9410C"/>
                </a:solidFill>
                <a:latin typeface="Arial Narrow" pitchFamily="34" charset="0"/>
              </a:rPr>
              <a:t>Минимальные баллы ЕГЭ 2020: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611C6F"/>
                </a:solidFill>
                <a:latin typeface="Arial Narrow" pitchFamily="34" charset="0"/>
              </a:rPr>
              <a:t>Русский язык: </a:t>
            </a:r>
            <a:r>
              <a:rPr lang="ru-RU" sz="2400" b="1" dirty="0">
                <a:solidFill>
                  <a:srgbClr val="611C6F"/>
                </a:solidFill>
                <a:latin typeface="Arial Narrow" pitchFamily="34" charset="0"/>
              </a:rPr>
              <a:t>40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611C6F"/>
                </a:solidFill>
                <a:latin typeface="Arial Narrow" pitchFamily="34" charset="0"/>
              </a:rPr>
              <a:t>Обществознание: 44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611C6F"/>
                </a:solidFill>
                <a:latin typeface="Arial Narrow" pitchFamily="34" charset="0"/>
              </a:rPr>
              <a:t>Творческое испытание: 30</a:t>
            </a:r>
            <a:endParaRPr lang="ru-RU" sz="2400" b="1" dirty="0">
              <a:solidFill>
                <a:srgbClr val="611C6F"/>
              </a:solidFill>
              <a:latin typeface="Arial Narrow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601A0EB3-8C0F-49E8-B968-BCEF73A1B9E4}"/>
              </a:ext>
            </a:extLst>
          </p:cNvPr>
          <p:cNvSpPr/>
          <p:nvPr/>
        </p:nvSpPr>
        <p:spPr>
          <a:xfrm>
            <a:off x="6042937" y="2010411"/>
            <a:ext cx="6017684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2400" b="1" dirty="0">
                <a:solidFill>
                  <a:srgbClr val="E9410C"/>
                </a:solidFill>
                <a:latin typeface="Arial Narrow" pitchFamily="34" charset="0"/>
              </a:rPr>
              <a:t>Стоимость обучения</a:t>
            </a:r>
          </a:p>
          <a:p>
            <a:r>
              <a:rPr lang="ru-RU" sz="2400" b="1" dirty="0">
                <a:solidFill>
                  <a:srgbClr val="E9410C"/>
                </a:solidFill>
                <a:latin typeface="Arial Narrow" pitchFamily="34" charset="0"/>
              </a:rPr>
              <a:t>Очная форма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611C6F"/>
                </a:solidFill>
                <a:latin typeface="Arial Narrow" pitchFamily="34" charset="0"/>
              </a:rPr>
              <a:t>От 113 до 130 баллов – 148 100 рублей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611C6F"/>
                </a:solidFill>
                <a:latin typeface="Arial Narrow" pitchFamily="34" charset="0"/>
              </a:rPr>
              <a:t>От 130 до </a:t>
            </a:r>
            <a:r>
              <a:rPr lang="ru-RU" sz="2400" b="1" dirty="0" smtClean="0">
                <a:solidFill>
                  <a:srgbClr val="611C6F"/>
                </a:solidFill>
                <a:latin typeface="Arial Narrow" pitchFamily="34" charset="0"/>
              </a:rPr>
              <a:t>276 </a:t>
            </a:r>
            <a:r>
              <a:rPr lang="ru-RU" sz="2400" b="1" dirty="0">
                <a:solidFill>
                  <a:srgbClr val="611C6F"/>
                </a:solidFill>
                <a:latin typeface="Arial Narrow" pitchFamily="34" charset="0"/>
              </a:rPr>
              <a:t>баллов – 140 500 рублей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611C6F"/>
                </a:solidFill>
                <a:latin typeface="Arial Narrow" pitchFamily="34" charset="0"/>
              </a:rPr>
              <a:t>Более </a:t>
            </a:r>
            <a:r>
              <a:rPr lang="ru-RU" sz="2400" b="1" dirty="0" smtClean="0">
                <a:solidFill>
                  <a:srgbClr val="611C6F"/>
                </a:solidFill>
                <a:latin typeface="Arial Narrow" pitchFamily="34" charset="0"/>
              </a:rPr>
              <a:t>276 </a:t>
            </a:r>
            <a:r>
              <a:rPr lang="ru-RU" sz="2400" b="1" dirty="0">
                <a:solidFill>
                  <a:srgbClr val="611C6F"/>
                </a:solidFill>
                <a:latin typeface="Arial Narrow" pitchFamily="34" charset="0"/>
              </a:rPr>
              <a:t>баллов – 112 400 </a:t>
            </a:r>
            <a:r>
              <a:rPr lang="ru-RU" sz="2400" b="1" dirty="0" smtClean="0">
                <a:solidFill>
                  <a:srgbClr val="611C6F"/>
                </a:solidFill>
                <a:latin typeface="Arial Narrow" pitchFamily="34" charset="0"/>
              </a:rPr>
              <a:t>рублей</a:t>
            </a:r>
            <a:endParaRPr lang="ru-RU" sz="2400" b="1" dirty="0">
              <a:solidFill>
                <a:srgbClr val="611C6F"/>
              </a:solidFill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27380" y="4100039"/>
            <a:ext cx="49819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E9410C"/>
                </a:solidFill>
                <a:latin typeface="Arial Narrow" pitchFamily="34" charset="0"/>
              </a:rPr>
              <a:t>Участие в олимпиаде департамента «Филологический факультет»</a:t>
            </a:r>
          </a:p>
          <a:p>
            <a:r>
              <a:rPr lang="ru-RU" sz="2400" b="1" dirty="0" smtClean="0">
                <a:solidFill>
                  <a:srgbClr val="611C6F"/>
                </a:solidFill>
                <a:latin typeface="Arial Narrow" pitchFamily="34" charset="0"/>
              </a:rPr>
              <a:t>Призеры получают дополнительные 2 балла к итоговому конкурсному баллу</a:t>
            </a:r>
          </a:p>
          <a:p>
            <a:endParaRPr lang="ru-RU" sz="2400" b="1" dirty="0">
              <a:solidFill>
                <a:srgbClr val="E9410C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57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>
            <a:extLst>
              <a:ext uri="{FF2B5EF4-FFF2-40B4-BE49-F238E27FC236}">
                <a16:creationId xmlns="" xmlns:a16="http://schemas.microsoft.com/office/drawing/2014/main" id="{203067EE-86BD-441E-B1CA-72693607E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243" y="4833937"/>
            <a:ext cx="4373035" cy="2024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6.jpg">
            <a:extLst>
              <a:ext uri="{FF2B5EF4-FFF2-40B4-BE49-F238E27FC236}">
                <a16:creationId xmlns="" xmlns:a16="http://schemas.microsoft.com/office/drawing/2014/main" id="{9C91688E-68FA-495E-8002-57D76BAF7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7"/>
            <a:ext cx="2175641" cy="152055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19">
            <a:extLst>
              <a:ext uri="{FF2B5EF4-FFF2-40B4-BE49-F238E27FC236}">
                <a16:creationId xmlns="" xmlns:a16="http://schemas.microsoft.com/office/drawing/2014/main" id="{6624A2B0-5FC8-4B78-8FE0-EB30E198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989" y="292754"/>
            <a:ext cx="9073008" cy="93610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 sz="3000"/>
            </a:pPr>
            <a:r>
              <a:rPr lang="ru-RU" sz="4800" b="1" dirty="0" smtClean="0">
                <a:solidFill>
                  <a:srgbClr val="611C6F"/>
                </a:solidFill>
              </a:rPr>
              <a:t>Контакты и полезные ссылки</a:t>
            </a:r>
            <a:endParaRPr lang="ru-RU" sz="4800" b="1" dirty="0">
              <a:solidFill>
                <a:srgbClr val="611C6F"/>
              </a:solidFill>
            </a:endParaRPr>
          </a:p>
        </p:txBody>
      </p:sp>
      <p:pic>
        <p:nvPicPr>
          <p:cNvPr id="4102" name="Picture 6" descr="ÐÐ°ÑÑÐ¸Ð½ÐºÐ¸ Ð¿Ð¾ Ð·Ð°Ð¿ÑÐ¾ÑÑ vk logo">
            <a:extLst>
              <a:ext uri="{FF2B5EF4-FFF2-40B4-BE49-F238E27FC236}">
                <a16:creationId xmlns="" xmlns:a16="http://schemas.microsoft.com/office/drawing/2014/main" id="{CBA62F01-9F52-4F34-9D7E-6E4CF0267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385" y="3498745"/>
            <a:ext cx="476672" cy="4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4687B689-B333-479D-9867-1913832D9B7B}"/>
              </a:ext>
            </a:extLst>
          </p:cNvPr>
          <p:cNvSpPr/>
          <p:nvPr/>
        </p:nvSpPr>
        <p:spPr>
          <a:xfrm>
            <a:off x="6868346" y="3014531"/>
            <a:ext cx="3449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E9410C"/>
                </a:solidFill>
                <a:latin typeface="Arial Narrow" pitchFamily="34" charset="0"/>
              </a:rPr>
              <a:t>Мы в социальных сетях: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21848" y="1473328"/>
            <a:ext cx="5002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E9410C"/>
                </a:solidFill>
                <a:latin typeface="Arial Narrow" pitchFamily="34" charset="0"/>
              </a:rPr>
              <a:t>Страница образовательной программы на сайте </a:t>
            </a:r>
            <a:r>
              <a:rPr lang="ru-RU" sz="2400" b="1" dirty="0" err="1" smtClean="0">
                <a:solidFill>
                  <a:srgbClr val="E9410C"/>
                </a:solidFill>
                <a:latin typeface="Arial Narrow" pitchFamily="34" charset="0"/>
              </a:rPr>
              <a:t>УрФУ</a:t>
            </a:r>
            <a:endParaRPr lang="ru-RU" sz="2400" b="1" dirty="0" smtClean="0">
              <a:solidFill>
                <a:srgbClr val="E9410C"/>
              </a:solidFill>
              <a:latin typeface="Arial Narrow" pitchFamily="34" charset="0"/>
            </a:endParaRPr>
          </a:p>
          <a:p>
            <a:r>
              <a:rPr lang="en-US" sz="2400" dirty="0">
                <a:latin typeface="Arial Narrow" pitchFamily="34" charset="0"/>
                <a:hlinkClick r:id="rId5"/>
              </a:rPr>
              <a:t>https://programs.edu.urfu.ru/ru/10145</a:t>
            </a:r>
            <a:r>
              <a:rPr lang="en-US" sz="2400" dirty="0" smtClean="0">
                <a:latin typeface="Arial Narrow" pitchFamily="34" charset="0"/>
                <a:hlinkClick r:id="rId5"/>
              </a:rPr>
              <a:t>/</a:t>
            </a:r>
            <a:r>
              <a:rPr lang="ru-RU" sz="2400" dirty="0" smtClean="0">
                <a:latin typeface="Arial Narrow" pitchFamily="34" charset="0"/>
              </a:rPr>
              <a:t> 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971" y="3530337"/>
            <a:ext cx="487942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E9410C"/>
                </a:solidFill>
                <a:latin typeface="Arial Narrow" pitchFamily="34" charset="0"/>
              </a:rPr>
              <a:t>Ссылка на программу творческого испытания:</a:t>
            </a:r>
          </a:p>
          <a:p>
            <a:r>
              <a:rPr lang="en-US" sz="2400" dirty="0">
                <a:latin typeface="Arial Narrow" pitchFamily="34" charset="0"/>
                <a:hlinkClick r:id="rId6"/>
              </a:rPr>
              <a:t>https://urfu.ru/ru/applicant/docs-abiturient</a:t>
            </a:r>
            <a:r>
              <a:rPr lang="en-US" sz="2400" dirty="0" smtClean="0">
                <a:latin typeface="Arial Narrow" pitchFamily="34" charset="0"/>
                <a:hlinkClick r:id="rId6"/>
              </a:rPr>
              <a:t>/</a:t>
            </a:r>
            <a:endParaRPr lang="ru-RU" sz="2400" dirty="0" smtClean="0">
              <a:latin typeface="Arial Narrow" pitchFamily="34" charset="0"/>
            </a:endParaRPr>
          </a:p>
          <a:p>
            <a:r>
              <a:rPr lang="ru-RU" sz="2400" dirty="0" smtClean="0">
                <a:latin typeface="Arial Narrow" pitchFamily="34" charset="0"/>
              </a:rPr>
              <a:t>Раздел «Программы вступительных испытаний…»</a:t>
            </a:r>
          </a:p>
          <a:p>
            <a:r>
              <a:rPr lang="ru-RU" sz="2400" dirty="0" smtClean="0">
                <a:latin typeface="Arial Narrow" pitchFamily="34" charset="0"/>
              </a:rPr>
              <a:t>Название файла: «Филология. Программа </a:t>
            </a:r>
            <a:r>
              <a:rPr lang="en-US" sz="2400" dirty="0" smtClean="0">
                <a:latin typeface="Arial Narrow" pitchFamily="34" charset="0"/>
              </a:rPr>
              <a:t>“</a:t>
            </a:r>
            <a:r>
              <a:rPr lang="ru-RU" sz="2400" dirty="0" smtClean="0">
                <a:latin typeface="Arial Narrow" pitchFamily="34" charset="0"/>
              </a:rPr>
              <a:t>Филология</a:t>
            </a:r>
            <a:r>
              <a:rPr lang="en-US" sz="2400" dirty="0" smtClean="0">
                <a:latin typeface="Arial Narrow" pitchFamily="34" charset="0"/>
              </a:rPr>
              <a:t>”</a:t>
            </a:r>
            <a:r>
              <a:rPr lang="ru-RU" sz="2400" dirty="0" smtClean="0">
                <a:latin typeface="Arial Narrow" pitchFamily="34" charset="0"/>
              </a:rPr>
              <a:t>»</a:t>
            </a: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472057" y="3520760"/>
            <a:ext cx="3733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 Narrow" pitchFamily="34" charset="0"/>
                <a:hlinkClick r:id="rId7"/>
              </a:rPr>
              <a:t>https://</a:t>
            </a:r>
            <a:r>
              <a:rPr lang="en-US" sz="2400" dirty="0" smtClean="0">
                <a:latin typeface="Arial Narrow" pitchFamily="34" charset="0"/>
                <a:hlinkClick r:id="rId7"/>
              </a:rPr>
              <a:t>vk.com/abiturient_filfaka</a:t>
            </a:r>
            <a:r>
              <a:rPr lang="ru-RU" sz="2400" dirty="0" smtClean="0">
                <a:latin typeface="Arial Narrow" pitchFamily="34" charset="0"/>
              </a:rPr>
              <a:t> 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95385" y="4368070"/>
            <a:ext cx="41776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E9410C"/>
                </a:solidFill>
                <a:latin typeface="Arial Narrow" pitchFamily="34" charset="0"/>
              </a:rPr>
              <a:t>Регистрация на олимпиаду департамента «Филологический факультет»</a:t>
            </a:r>
          </a:p>
          <a:p>
            <a:r>
              <a:rPr lang="ru-RU" sz="2400" dirty="0">
                <a:solidFill>
                  <a:srgbClr val="0070C0"/>
                </a:solidFill>
                <a:latin typeface="Arial Narrow" pitchFamily="34" charset="0"/>
              </a:rPr>
              <a:t>п</a:t>
            </a:r>
            <a:r>
              <a:rPr lang="ru-RU" sz="2400" dirty="0" smtClean="0">
                <a:solidFill>
                  <a:srgbClr val="0070C0"/>
                </a:solidFill>
                <a:latin typeface="Arial Narrow" pitchFamily="34" charset="0"/>
              </a:rPr>
              <a:t>о адресу электронной почты</a:t>
            </a:r>
            <a:endParaRPr lang="en-US" sz="2400" dirty="0" smtClean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  <a:hlinkClick r:id="rId8"/>
              </a:rPr>
              <a:t>lingua_et_litterae@mail.ru</a:t>
            </a:r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 Narrow" pitchFamily="34" charset="0"/>
              </a:rPr>
              <a:t>до</a:t>
            </a:r>
            <a:r>
              <a:rPr lang="ru-RU" sz="2400" b="1" dirty="0" smtClean="0">
                <a:solidFill>
                  <a:srgbClr val="0070C0"/>
                </a:solidFill>
                <a:latin typeface="Arial Narrow" pitchFamily="34" charset="0"/>
              </a:rPr>
              <a:t> 15 мая 2020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502" y="1537204"/>
            <a:ext cx="53720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E9410C"/>
                </a:solidFill>
                <a:latin typeface="Arial Narrow" pitchFamily="34" charset="0"/>
              </a:rPr>
              <a:t>Руководитель образовательной программы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Arial Narrow" pitchFamily="34" charset="0"/>
              </a:rPr>
              <a:t>Меньщикова Анна </a:t>
            </a:r>
            <a:r>
              <a:rPr lang="ru-RU" sz="2400" dirty="0" err="1" smtClean="0">
                <a:solidFill>
                  <a:srgbClr val="0070C0"/>
                </a:solidFill>
                <a:latin typeface="Arial Narrow" pitchFamily="34" charset="0"/>
              </a:rPr>
              <a:t>Манасовна</a:t>
            </a:r>
            <a:endParaRPr lang="ru-RU" sz="2400" dirty="0" smtClean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latin typeface="Arial Narrow" pitchFamily="34" charset="0"/>
              </a:rPr>
              <a:t>Тел. : +79126378960</a:t>
            </a:r>
          </a:p>
          <a:p>
            <a:r>
              <a:rPr lang="en-US" sz="2400" dirty="0" smtClean="0">
                <a:solidFill>
                  <a:srgbClr val="0070C0"/>
                </a:solidFill>
                <a:latin typeface="Arial Narrow" pitchFamily="34" charset="0"/>
              </a:rPr>
              <a:t>E-mail</a:t>
            </a:r>
            <a:r>
              <a:rPr lang="ru-RU" sz="2400" dirty="0" smtClean="0">
                <a:solidFill>
                  <a:srgbClr val="0070C0"/>
                </a:solidFill>
                <a:latin typeface="Arial Narrow" pitchFamily="34" charset="0"/>
              </a:rPr>
              <a:t>: </a:t>
            </a:r>
            <a:r>
              <a:rPr lang="en-US" sz="2400" dirty="0" smtClean="0">
                <a:solidFill>
                  <a:srgbClr val="0070C0"/>
                </a:solidFill>
                <a:latin typeface="Arial Narrow" pitchFamily="34" charset="0"/>
              </a:rPr>
              <a:t>menanman@inbox.ru</a:t>
            </a:r>
            <a:endParaRPr lang="ru-RU" sz="2400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3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>
            <a:extLst>
              <a:ext uri="{FF2B5EF4-FFF2-40B4-BE49-F238E27FC236}">
                <a16:creationId xmlns="" xmlns:a16="http://schemas.microsoft.com/office/drawing/2014/main" id="{203067EE-86BD-441E-B1CA-72693607E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965" y="4836399"/>
            <a:ext cx="4373035" cy="2024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6.jpg">
            <a:extLst>
              <a:ext uri="{FF2B5EF4-FFF2-40B4-BE49-F238E27FC236}">
                <a16:creationId xmlns="" xmlns:a16="http://schemas.microsoft.com/office/drawing/2014/main" id="{9C91688E-68FA-495E-8002-57D76BAF7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6"/>
            <a:ext cx="3036891" cy="212248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19">
            <a:extLst>
              <a:ext uri="{FF2B5EF4-FFF2-40B4-BE49-F238E27FC236}">
                <a16:creationId xmlns="" xmlns:a16="http://schemas.microsoft.com/office/drawing/2014/main" id="{6624A2B0-5FC8-4B78-8FE0-EB30E198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9443" y="603562"/>
            <a:ext cx="9073008" cy="93610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 sz="3000"/>
            </a:pPr>
            <a:r>
              <a:rPr lang="ru-RU" b="1" dirty="0">
                <a:solidFill>
                  <a:srgbClr val="611C6F"/>
                </a:solidFill>
                <a:latin typeface="+mn-lt"/>
              </a:rPr>
              <a:t>УРАЛЬСКИЙ ГУМАНИТАРНЫЙ ИНСТИТУТ: </a:t>
            </a:r>
            <a:br>
              <a:rPr lang="ru-RU" b="1" dirty="0">
                <a:solidFill>
                  <a:srgbClr val="611C6F"/>
                </a:solidFill>
                <a:latin typeface="+mn-lt"/>
              </a:rPr>
            </a:br>
            <a:r>
              <a:rPr lang="ru-RU" sz="3000" b="1" dirty="0">
                <a:solidFill>
                  <a:srgbClr val="611C6F"/>
                </a:solidFill>
                <a:latin typeface="+mn-lt"/>
              </a:rPr>
              <a:t>контакты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00BC812-78F8-43C5-9275-D6AD8D32D3F0}"/>
              </a:ext>
            </a:extLst>
          </p:cNvPr>
          <p:cNvSpPr/>
          <p:nvPr/>
        </p:nvSpPr>
        <p:spPr>
          <a:xfrm rot="10800000" flipV="1">
            <a:off x="850374" y="4100677"/>
            <a:ext cx="43730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E9410C"/>
                </a:solidFill>
                <a:ea typeface="Calibri Light"/>
                <a:cs typeface="Calibri Light"/>
                <a:sym typeface="Calibri Light"/>
              </a:rPr>
              <a:t>Отборочная комиссия:</a:t>
            </a:r>
            <a:endParaRPr lang="en-US" sz="2400" b="1" dirty="0">
              <a:solidFill>
                <a:srgbClr val="E9410C"/>
              </a:solidFill>
              <a:ea typeface="Calibri Light"/>
              <a:cs typeface="Calibri Light"/>
              <a:sym typeface="Calibri Light"/>
            </a:endParaRPr>
          </a:p>
          <a:p>
            <a:r>
              <a:rPr lang="ru-RU" sz="2400" b="1" dirty="0">
                <a:solidFill>
                  <a:srgbClr val="611C6F"/>
                </a:solidFill>
                <a:ea typeface="Calibri Light"/>
                <a:cs typeface="Calibri Light"/>
                <a:sym typeface="Calibri Light"/>
              </a:rPr>
              <a:t>Ленина, 51, ауд. 207</a:t>
            </a:r>
          </a:p>
          <a:p>
            <a:r>
              <a:rPr lang="ru-RU" sz="2400" b="1" dirty="0">
                <a:solidFill>
                  <a:srgbClr val="611C6F"/>
                </a:solidFill>
                <a:cs typeface="Calibri Light"/>
              </a:rPr>
              <a:t>+7-912-605-78-52</a:t>
            </a:r>
          </a:p>
          <a:p>
            <a:r>
              <a:rPr lang="ru-RU" sz="2400" b="1" dirty="0">
                <a:solidFill>
                  <a:srgbClr val="611C6F"/>
                </a:solidFill>
                <a:cs typeface="Calibri Light"/>
              </a:rPr>
              <a:t>+7-965-500-45-05</a:t>
            </a:r>
          </a:p>
          <a:p>
            <a:r>
              <a:rPr lang="ru-RU" sz="2400" b="1" dirty="0">
                <a:solidFill>
                  <a:srgbClr val="611C6F"/>
                </a:solidFill>
                <a:cs typeface="Calibri Light"/>
              </a:rPr>
              <a:t>+7(343)389-97-30</a:t>
            </a:r>
          </a:p>
          <a:p>
            <a:r>
              <a:rPr lang="en-US" sz="2400" b="1" dirty="0">
                <a:solidFill>
                  <a:srgbClr val="611C6F"/>
                </a:solidFill>
                <a:cs typeface="Calibri Light"/>
                <a:sym typeface="Calibri Light"/>
                <a:hlinkClick r:id="rId4"/>
              </a:rPr>
              <a:t>gumanitarii.priem@urfu.ru</a:t>
            </a:r>
            <a:endParaRPr lang="ru-RU" sz="2400" b="1" dirty="0">
              <a:solidFill>
                <a:srgbClr val="611C6F"/>
              </a:solidFill>
              <a:cs typeface="Calibri Light"/>
              <a:sym typeface="Calibri Light"/>
            </a:endParaRPr>
          </a:p>
          <a:p>
            <a:endParaRPr lang="ru-RU" sz="2400" b="1" dirty="0">
              <a:solidFill>
                <a:srgbClr val="611C6F"/>
              </a:solidFill>
              <a:ea typeface="Calibri Light"/>
              <a:cs typeface="Calibri Light"/>
              <a:sym typeface="Calibri Light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2169622-BE70-411A-AA7F-E1E1C7BD600A}"/>
              </a:ext>
            </a:extLst>
          </p:cNvPr>
          <p:cNvSpPr/>
          <p:nvPr/>
        </p:nvSpPr>
        <p:spPr>
          <a:xfrm>
            <a:off x="7685592" y="3185877"/>
            <a:ext cx="1495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611C6F"/>
                </a:solidFill>
              </a:rPr>
              <a:t>ugi_urfu</a:t>
            </a:r>
            <a:endParaRPr lang="ru-RU" sz="2400" b="1" dirty="0">
              <a:solidFill>
                <a:srgbClr val="611C6F"/>
              </a:solidFill>
            </a:endParaRPr>
          </a:p>
        </p:txBody>
      </p:sp>
      <p:pic>
        <p:nvPicPr>
          <p:cNvPr id="4100" name="Picture 4" descr="ÐÐ°ÑÑÐ¸Ð½ÐºÐ¸ Ð¿Ð¾ Ð·Ð°Ð¿ÑÐ¾ÑÑ instagram logo">
            <a:extLst>
              <a:ext uri="{FF2B5EF4-FFF2-40B4-BE49-F238E27FC236}">
                <a16:creationId xmlns="" xmlns:a16="http://schemas.microsoft.com/office/drawing/2014/main" id="{5B087D08-D7DB-4671-B9AB-11CDAD69A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675" y="3837165"/>
            <a:ext cx="476672" cy="4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Ð°ÑÑÐ¸Ð½ÐºÐ¸ Ð¿Ð¾ Ð·Ð°Ð¿ÑÐ¾ÑÑ vk logo">
            <a:extLst>
              <a:ext uri="{FF2B5EF4-FFF2-40B4-BE49-F238E27FC236}">
                <a16:creationId xmlns="" xmlns:a16="http://schemas.microsoft.com/office/drawing/2014/main" id="{CBA62F01-9F52-4F34-9D7E-6E4CF0267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675" y="3237000"/>
            <a:ext cx="476672" cy="4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C37C95B-8C49-4BA4-8F90-2FF4511142AD}"/>
              </a:ext>
            </a:extLst>
          </p:cNvPr>
          <p:cNvSpPr/>
          <p:nvPr/>
        </p:nvSpPr>
        <p:spPr>
          <a:xfrm>
            <a:off x="7685592" y="3794557"/>
            <a:ext cx="1261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611C6F"/>
                </a:solidFill>
              </a:rPr>
              <a:t>ugi_urfu</a:t>
            </a:r>
            <a:endParaRPr lang="ru-RU" sz="2400" b="1" dirty="0">
              <a:solidFill>
                <a:srgbClr val="611C6F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4687B689-B333-479D-9867-1913832D9B7B}"/>
              </a:ext>
            </a:extLst>
          </p:cNvPr>
          <p:cNvSpPr/>
          <p:nvPr/>
        </p:nvSpPr>
        <p:spPr>
          <a:xfrm>
            <a:off x="6968594" y="2724212"/>
            <a:ext cx="3449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E9410C"/>
                </a:solidFill>
              </a:rPr>
              <a:t>Мы в социальных сетях: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49A32BD8-233A-4D5B-B856-E004CE34B716}"/>
              </a:ext>
            </a:extLst>
          </p:cNvPr>
          <p:cNvSpPr/>
          <p:nvPr/>
        </p:nvSpPr>
        <p:spPr>
          <a:xfrm>
            <a:off x="850373" y="1997839"/>
            <a:ext cx="4032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E9410C"/>
                </a:solidFill>
                <a:ea typeface="Calibri Light"/>
                <a:cs typeface="Calibri Light"/>
                <a:sym typeface="Calibri Light"/>
              </a:rPr>
              <a:t>Официальный сайт: </a:t>
            </a:r>
            <a:r>
              <a:rPr lang="en-US" sz="2400" b="1" dirty="0">
                <a:solidFill>
                  <a:srgbClr val="611C6F"/>
                </a:solidFill>
                <a:ea typeface="Calibri Light"/>
                <a:cs typeface="Calibri Light"/>
                <a:sym typeface="Calibri Light"/>
              </a:rPr>
              <a:t>urgi.urfu.ru</a:t>
            </a:r>
          </a:p>
          <a:p>
            <a:pPr lvl="0"/>
            <a:r>
              <a:rPr lang="ru-RU" sz="2400" b="1" dirty="0">
                <a:solidFill>
                  <a:srgbClr val="E9410C"/>
                </a:solidFill>
                <a:ea typeface="Calibri Light"/>
                <a:cs typeface="Calibri Light"/>
                <a:sym typeface="Calibri Light"/>
              </a:rPr>
              <a:t>Раздел для абитуриентов «Как поступить?»:</a:t>
            </a:r>
          </a:p>
          <a:p>
            <a:pPr lvl="0"/>
            <a:r>
              <a:rPr lang="en-US" sz="2400" b="1" dirty="0">
                <a:solidFill>
                  <a:srgbClr val="611C6F"/>
                </a:solidFill>
                <a:ea typeface="Calibri Light"/>
                <a:cs typeface="Calibri Light"/>
                <a:sym typeface="Calibri Light"/>
              </a:rPr>
              <a:t>urgi.urfu.ru/</a:t>
            </a:r>
            <a:r>
              <a:rPr lang="en-US" sz="2400" b="1" dirty="0" err="1">
                <a:solidFill>
                  <a:srgbClr val="611C6F"/>
                </a:solidFill>
                <a:ea typeface="Calibri Light"/>
                <a:cs typeface="Calibri Light"/>
                <a:sym typeface="Calibri Light"/>
              </a:rPr>
              <a:t>ru</a:t>
            </a:r>
            <a:r>
              <a:rPr lang="en-US" sz="2400" b="1" dirty="0">
                <a:solidFill>
                  <a:srgbClr val="611C6F"/>
                </a:solidFill>
                <a:ea typeface="Calibri Light"/>
                <a:cs typeface="Calibri Light"/>
                <a:sym typeface="Calibri Light"/>
              </a:rPr>
              <a:t>/</a:t>
            </a:r>
            <a:r>
              <a:rPr lang="en-US" sz="2400" b="1" dirty="0" err="1">
                <a:solidFill>
                  <a:srgbClr val="611C6F"/>
                </a:solidFill>
                <a:ea typeface="Calibri Light"/>
                <a:cs typeface="Calibri Light"/>
                <a:sym typeface="Calibri Light"/>
              </a:rPr>
              <a:t>kak-postupit</a:t>
            </a:r>
            <a:r>
              <a:rPr lang="en-US" sz="2400" b="1" dirty="0">
                <a:solidFill>
                  <a:srgbClr val="611C6F"/>
                </a:solidFill>
                <a:ea typeface="Calibri Light"/>
                <a:cs typeface="Calibri Light"/>
                <a:sym typeface="Calibri Light"/>
              </a:rPr>
              <a:t>/</a:t>
            </a:r>
            <a:endParaRPr lang="ru-RU" sz="2400" b="1" dirty="0">
              <a:solidFill>
                <a:srgbClr val="611C6F"/>
              </a:solidFill>
              <a:ea typeface="Calibri Light"/>
              <a:cs typeface="Calibri Light"/>
              <a:sym typeface="Calibri Light"/>
            </a:endParaRPr>
          </a:p>
        </p:txBody>
      </p:sp>
      <p:pic>
        <p:nvPicPr>
          <p:cNvPr id="4104" name="Picture 8" descr="ÐÐ°ÑÑÐ¸Ð½ÐºÐ¸ Ð¿Ð¾ Ð·Ð°Ð¿ÑÐ¾ÑÑ facebook logo">
            <a:extLst>
              <a:ext uri="{FF2B5EF4-FFF2-40B4-BE49-F238E27FC236}">
                <a16:creationId xmlns="" xmlns:a16="http://schemas.microsoft.com/office/drawing/2014/main" id="{FED79F14-A146-4047-AB1E-B5DBA4A38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675" y="4431462"/>
            <a:ext cx="476672" cy="4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87F3B182-8A92-426C-843B-8C5C35618BCF}"/>
              </a:ext>
            </a:extLst>
          </p:cNvPr>
          <p:cNvSpPr/>
          <p:nvPr/>
        </p:nvSpPr>
        <p:spPr>
          <a:xfrm>
            <a:off x="7685592" y="4384610"/>
            <a:ext cx="1183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611C6F"/>
                </a:solidFill>
              </a:rPr>
              <a:t>i</a:t>
            </a:r>
            <a:r>
              <a:rPr lang="ru-RU" sz="2400" b="1" dirty="0" err="1">
                <a:solidFill>
                  <a:srgbClr val="611C6F"/>
                </a:solidFill>
              </a:rPr>
              <a:t>gniurfu</a:t>
            </a:r>
            <a:endParaRPr lang="ru-RU" sz="2400" b="1" dirty="0">
              <a:solidFill>
                <a:srgbClr val="611C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19">
            <a:extLst>
              <a:ext uri="{FF2B5EF4-FFF2-40B4-BE49-F238E27FC236}">
                <a16:creationId xmlns="" xmlns:a16="http://schemas.microsoft.com/office/drawing/2014/main" id="{A23084E5-D7BC-4CCE-9CAD-3EB2E004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331" y="1"/>
            <a:ext cx="10331670" cy="1053342"/>
          </a:xfrm>
          <a:prstGeom prst="rect">
            <a:avLst/>
          </a:prstGeom>
          <a:solidFill>
            <a:schemeClr val="bg1">
              <a:alpha val="82000"/>
            </a:schemeClr>
          </a:solidFill>
          <a:effectLst>
            <a:softEdge rad="190500"/>
          </a:effectLst>
        </p:spPr>
        <p:txBody>
          <a:bodyPr>
            <a:normAutofit/>
          </a:bodyPr>
          <a:lstStyle/>
          <a:p>
            <a:pPr algn="ctr">
              <a:defRPr sz="3000"/>
            </a:pPr>
            <a:r>
              <a:rPr lang="ru-RU" sz="4000" b="1" dirty="0" smtClean="0">
                <a:solidFill>
                  <a:srgbClr val="E9410C"/>
                </a:solidFill>
              </a:rPr>
              <a:t>Основные факты о программе</a:t>
            </a:r>
            <a:endParaRPr lang="ru-RU" sz="4000" b="1" dirty="0">
              <a:solidFill>
                <a:srgbClr val="E9410C"/>
              </a:solidFill>
            </a:endParaRPr>
          </a:p>
        </p:txBody>
      </p:sp>
      <p:pic>
        <p:nvPicPr>
          <p:cNvPr id="5" name="image6.jpg">
            <a:extLst>
              <a:ext uri="{FF2B5EF4-FFF2-40B4-BE49-F238E27FC236}">
                <a16:creationId xmlns=""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860331" cy="130018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ffectLst>
            <a:softEdge rad="215900"/>
          </a:effectLst>
        </p:spPr>
      </p:pic>
      <p:sp>
        <p:nvSpPr>
          <p:cNvPr id="9" name="Объект 8">
            <a:extLst>
              <a:ext uri="{FF2B5EF4-FFF2-40B4-BE49-F238E27FC236}">
                <a16:creationId xmlns="" xmlns:a16="http://schemas.microsoft.com/office/drawing/2014/main" id="{5661B9F9-EFFE-4001-8DC7-98C19BD79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421" y="1300188"/>
            <a:ext cx="11808373" cy="4469991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28000">
                <a:schemeClr val="accent1">
                  <a:tint val="44500"/>
                  <a:satMod val="160000"/>
                  <a:alpha val="59000"/>
                  <a:lumMod val="0"/>
                  <a:lumOff val="10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100000" t="100000"/>
            </a:path>
            <a:tileRect r="-100000" b="-100000"/>
          </a:gradFill>
          <a:effectLst>
            <a:softEdge rad="63500"/>
          </a:effectLst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b="1" dirty="0" smtClean="0">
              <a:solidFill>
                <a:srgbClr val="611C6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900" b="1" dirty="0" smtClean="0">
                <a:solidFill>
                  <a:srgbClr val="611C6F"/>
                </a:solidFill>
                <a:latin typeface="Arial Narrow" pitchFamily="34" charset="0"/>
              </a:rPr>
              <a:t>В 2020 году программа празднует 80-летие. Именно с нее начинался «Филологический факультет» в 1940 году</a:t>
            </a:r>
          </a:p>
          <a:p>
            <a:pPr marL="0" indent="0">
              <a:buNone/>
            </a:pPr>
            <a:endParaRPr lang="ru-RU" sz="2900" b="1" dirty="0" smtClean="0">
              <a:solidFill>
                <a:srgbClr val="611C6F"/>
              </a:solidFill>
              <a:latin typeface="Arial Narrow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900" b="1" dirty="0" smtClean="0">
                <a:solidFill>
                  <a:srgbClr val="611C6F"/>
                </a:solidFill>
                <a:latin typeface="Arial Narrow" pitchFamily="34" charset="0"/>
              </a:rPr>
              <a:t> Одна из самых остепененных программ бакалавриата </a:t>
            </a:r>
            <a:r>
              <a:rPr lang="ru-RU" sz="2900" b="1" dirty="0" err="1" smtClean="0">
                <a:solidFill>
                  <a:srgbClr val="611C6F"/>
                </a:solidFill>
                <a:latin typeface="Arial Narrow" pitchFamily="34" charset="0"/>
              </a:rPr>
              <a:t>УрФУ</a:t>
            </a:r>
            <a:r>
              <a:rPr lang="ru-RU" sz="2900" b="1" dirty="0" smtClean="0">
                <a:solidFill>
                  <a:srgbClr val="611C6F"/>
                </a:solidFill>
                <a:latin typeface="Arial Narrow" pitchFamily="34" charset="0"/>
              </a:rPr>
              <a:t> (более 96% преподавателей – кандидаты и доктора наук)</a:t>
            </a:r>
          </a:p>
          <a:p>
            <a:pPr marL="0" indent="0">
              <a:buNone/>
            </a:pPr>
            <a:endParaRPr lang="ru-RU" sz="2900" b="1" dirty="0" smtClean="0">
              <a:solidFill>
                <a:srgbClr val="611C6F"/>
              </a:solidFill>
              <a:latin typeface="Arial Narrow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900" b="1" dirty="0" smtClean="0">
                <a:solidFill>
                  <a:srgbClr val="611C6F"/>
                </a:solidFill>
                <a:latin typeface="Arial Narrow" pitchFamily="34" charset="0"/>
              </a:rPr>
              <a:t> Более 60% преподавателей – практикующие специалисты в сфере прикладной деятельности, привлекаются эксперты с предприятий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900" b="1" dirty="0">
              <a:solidFill>
                <a:srgbClr val="611C6F"/>
              </a:solidFill>
              <a:latin typeface="Arial Narrow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900" b="1" dirty="0" smtClean="0">
                <a:solidFill>
                  <a:srgbClr val="611C6F"/>
                </a:solidFill>
                <a:latin typeface="Arial Narrow" pitchFamily="34" charset="0"/>
              </a:rPr>
              <a:t> Выпускники программы – элита научного и творческого сообщества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900" b="1" dirty="0" smtClean="0">
              <a:solidFill>
                <a:srgbClr val="611C6F"/>
              </a:solidFill>
              <a:latin typeface="Arial Narrow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900" b="1" dirty="0" smtClean="0">
                <a:solidFill>
                  <a:srgbClr val="611C6F"/>
                </a:solidFill>
                <a:latin typeface="Arial Narrow" pitchFamily="34" charset="0"/>
              </a:rPr>
              <a:t>Программа </a:t>
            </a:r>
            <a:r>
              <a:rPr lang="ru-RU" sz="2900" b="1" dirty="0">
                <a:solidFill>
                  <a:srgbClr val="611C6F"/>
                </a:solidFill>
                <a:latin typeface="Arial Narrow" pitchFamily="34" charset="0"/>
              </a:rPr>
              <a:t>с сильными академическими традициями, </a:t>
            </a:r>
            <a:endParaRPr lang="ru-RU" sz="2900" b="1" dirty="0" smtClean="0">
              <a:solidFill>
                <a:srgbClr val="611C6F"/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2900" b="1" dirty="0">
                <a:solidFill>
                  <a:srgbClr val="611C6F"/>
                </a:solidFill>
                <a:latin typeface="Arial Narrow" pitchFamily="34" charset="0"/>
              </a:rPr>
              <a:t> </a:t>
            </a:r>
            <a:r>
              <a:rPr lang="ru-RU" sz="2900" b="1" dirty="0" smtClean="0">
                <a:solidFill>
                  <a:srgbClr val="611C6F"/>
                </a:solidFill>
                <a:latin typeface="Arial Narrow" pitchFamily="34" charset="0"/>
              </a:rPr>
              <a:t>   устремленная </a:t>
            </a:r>
            <a:r>
              <a:rPr lang="ru-RU" sz="2900" b="1" dirty="0">
                <a:solidFill>
                  <a:srgbClr val="611C6F"/>
                </a:solidFill>
                <a:latin typeface="Arial Narrow" pitchFamily="34" charset="0"/>
              </a:rPr>
              <a:t>в будущее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611C6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611C6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611C6F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611C6F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611C6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611C6F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57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>
            <a:extLst>
              <a:ext uri="{FF2B5EF4-FFF2-40B4-BE49-F238E27FC236}">
                <a16:creationId xmlns="" xmlns:a16="http://schemas.microsoft.com/office/drawing/2014/main" id="{4D03CCD5-056C-4557-8E77-3C8B49A6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68" y="4833953"/>
            <a:ext cx="3279932" cy="2024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6.jpg">
            <a:extLst>
              <a:ext uri="{FF2B5EF4-FFF2-40B4-BE49-F238E27FC236}">
                <a16:creationId xmlns=""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36891" cy="212248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19">
            <a:extLst>
              <a:ext uri="{FF2B5EF4-FFF2-40B4-BE49-F238E27FC236}">
                <a16:creationId xmlns="" xmlns:a16="http://schemas.microsoft.com/office/drawing/2014/main" id="{A23084E5-D7BC-4CCE-9CAD-3EB2E004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523" y="593191"/>
            <a:ext cx="9242974" cy="936104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>
              <a:defRPr sz="3000"/>
            </a:pPr>
            <a:r>
              <a:rPr lang="ru-RU" sz="4000" b="1" dirty="0" smtClean="0">
                <a:solidFill>
                  <a:srgbClr val="E9410C"/>
                </a:solidFill>
              </a:rPr>
              <a:t>Основные навыки выпускника программы</a:t>
            </a:r>
            <a:r>
              <a:rPr lang="ru-RU" sz="4000" b="1" dirty="0">
                <a:solidFill>
                  <a:srgbClr val="E9410C"/>
                </a:solidFill>
              </a:rPr>
              <a:t/>
            </a:r>
            <a:br>
              <a:rPr lang="ru-RU" sz="4000" b="1" dirty="0">
                <a:solidFill>
                  <a:srgbClr val="E9410C"/>
                </a:solidFill>
              </a:rPr>
            </a:br>
            <a:endParaRPr lang="ru-RU" sz="4000" b="1" dirty="0">
              <a:solidFill>
                <a:srgbClr val="E9410C"/>
              </a:solidFill>
            </a:endParaRPr>
          </a:p>
        </p:txBody>
      </p:sp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315311" y="1825624"/>
            <a:ext cx="11619186" cy="470129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611C6F"/>
                </a:solidFill>
                <a:latin typeface="Arial Narrow" pitchFamily="34" charset="0"/>
              </a:rPr>
              <a:t>Знание русского </a:t>
            </a:r>
            <a:r>
              <a:rPr lang="ru-RU" dirty="0" smtClean="0">
                <a:solidFill>
                  <a:srgbClr val="611C6F"/>
                </a:solidFill>
                <a:latin typeface="Arial Narrow" pitchFamily="34" charset="0"/>
              </a:rPr>
              <a:t>языка, отечественной и мировой литературы</a:t>
            </a:r>
          </a:p>
          <a:p>
            <a:r>
              <a:rPr lang="ru-RU" dirty="0" smtClean="0">
                <a:solidFill>
                  <a:srgbClr val="E9410C"/>
                </a:solidFill>
                <a:latin typeface="Arial Narrow" pitchFamily="34" charset="0"/>
              </a:rPr>
              <a:t>Владение </a:t>
            </a:r>
            <a:r>
              <a:rPr lang="ru-RU" dirty="0">
                <a:solidFill>
                  <a:srgbClr val="E9410C"/>
                </a:solidFill>
                <a:latin typeface="Arial Narrow" pitchFamily="34" charset="0"/>
              </a:rPr>
              <a:t>методиками преподавания</a:t>
            </a:r>
            <a:r>
              <a:rPr lang="ru-RU" dirty="0" smtClean="0">
                <a:solidFill>
                  <a:srgbClr val="E9410C"/>
                </a:solidFill>
                <a:latin typeface="Arial Narrow" pitchFamily="34" charset="0"/>
              </a:rPr>
              <a:t>: русского языка, литературы, русского </a:t>
            </a:r>
            <a:r>
              <a:rPr lang="ru-RU" dirty="0">
                <a:solidFill>
                  <a:srgbClr val="E9410C"/>
                </a:solidFill>
                <a:latin typeface="Arial Narrow" pitchFamily="34" charset="0"/>
              </a:rPr>
              <a:t>языка как </a:t>
            </a:r>
            <a:r>
              <a:rPr lang="ru-RU" dirty="0" smtClean="0">
                <a:solidFill>
                  <a:srgbClr val="E9410C"/>
                </a:solidFill>
                <a:latin typeface="Arial Narrow" pitchFamily="34" charset="0"/>
              </a:rPr>
              <a:t>иностранного        </a:t>
            </a:r>
            <a:endParaRPr lang="ru-RU" dirty="0">
              <a:solidFill>
                <a:srgbClr val="E9410C"/>
              </a:solidFill>
              <a:latin typeface="Arial Narrow" pitchFamily="34" charset="0"/>
            </a:endParaRPr>
          </a:p>
          <a:p>
            <a:r>
              <a:rPr lang="ru-RU" dirty="0" smtClean="0">
                <a:solidFill>
                  <a:srgbClr val="611C6F"/>
                </a:solidFill>
                <a:latin typeface="Arial Narrow" pitchFamily="34" charset="0"/>
              </a:rPr>
              <a:t>Владение техниками создания авторского текста в сфере СМИ, </a:t>
            </a:r>
            <a:r>
              <a:rPr lang="en-US" dirty="0" smtClean="0">
                <a:solidFill>
                  <a:srgbClr val="611C6F"/>
                </a:solidFill>
                <a:latin typeface="Arial Narrow" pitchFamily="34" charset="0"/>
              </a:rPr>
              <a:t>PR</a:t>
            </a:r>
            <a:r>
              <a:rPr lang="ru-RU" dirty="0" smtClean="0">
                <a:solidFill>
                  <a:srgbClr val="611C6F"/>
                </a:solidFill>
                <a:latin typeface="Arial Narrow" pitchFamily="34" charset="0"/>
              </a:rPr>
              <a:t>, художественного рецензирования, академического и креативного письма (основы литературной деятельности)</a:t>
            </a:r>
          </a:p>
          <a:p>
            <a:r>
              <a:rPr lang="ru-RU" dirty="0" smtClean="0">
                <a:solidFill>
                  <a:srgbClr val="E9410C"/>
                </a:solidFill>
                <a:latin typeface="Arial Narrow" pitchFamily="34" charset="0"/>
              </a:rPr>
              <a:t>Владение навыками корректирования, редактирования и наполнения контента </a:t>
            </a:r>
            <a:r>
              <a:rPr lang="ru-RU" dirty="0">
                <a:solidFill>
                  <a:srgbClr val="E9410C"/>
                </a:solidFill>
                <a:latin typeface="Arial Narrow" pitchFamily="34" charset="0"/>
              </a:rPr>
              <a:t>И</a:t>
            </a:r>
            <a:r>
              <a:rPr lang="ru-RU" dirty="0" smtClean="0">
                <a:solidFill>
                  <a:srgbClr val="E9410C"/>
                </a:solidFill>
                <a:latin typeface="Arial Narrow" pitchFamily="34" charset="0"/>
              </a:rPr>
              <a:t>нтернет-ресурсов </a:t>
            </a:r>
          </a:p>
          <a:p>
            <a:r>
              <a:rPr lang="ru-RU" dirty="0" smtClean="0">
                <a:solidFill>
                  <a:srgbClr val="611C6F"/>
                </a:solidFill>
                <a:latin typeface="Arial Narrow" pitchFamily="34" charset="0"/>
              </a:rPr>
              <a:t>Умение создавать исследовательские и творческие проекты с применением цифровых технологий </a:t>
            </a:r>
            <a:endParaRPr lang="ru-RU" dirty="0">
              <a:solidFill>
                <a:srgbClr val="611C6F"/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01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>
            <a:extLst>
              <a:ext uri="{FF2B5EF4-FFF2-40B4-BE49-F238E27FC236}">
                <a16:creationId xmlns="" xmlns:a16="http://schemas.microsoft.com/office/drawing/2014/main" id="{4D03CCD5-056C-4557-8E77-3C8B49A6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68" y="4833953"/>
            <a:ext cx="3279932" cy="2024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6.jpg">
            <a:extLst>
              <a:ext uri="{FF2B5EF4-FFF2-40B4-BE49-F238E27FC236}">
                <a16:creationId xmlns=""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36891" cy="212248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315311" y="2806262"/>
            <a:ext cx="11619186" cy="3720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800" b="1" dirty="0">
                <a:solidFill>
                  <a:srgbClr val="E9410C"/>
                </a:solidFill>
              </a:rPr>
              <a:t>Студенческая практика</a:t>
            </a:r>
            <a:br>
              <a:rPr lang="ru-RU" sz="8800" b="1" dirty="0">
                <a:solidFill>
                  <a:srgbClr val="E9410C"/>
                </a:solidFill>
              </a:rPr>
            </a:br>
            <a:endParaRPr lang="ru-RU" sz="8800" b="1" dirty="0">
              <a:solidFill>
                <a:srgbClr val="E9410C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67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Hp\Desktop\фон рго\NTL-2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9711"/>
            <a:ext cx="3403600" cy="4759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6.jpg">
            <a:extLst>
              <a:ext uri="{FF2B5EF4-FFF2-40B4-BE49-F238E27FC236}">
                <a16:creationId xmlns=""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2997199" cy="209474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702268" y="6019800"/>
            <a:ext cx="5130800" cy="617538"/>
          </a:xfrm>
        </p:spPr>
        <p:txBody>
          <a:bodyPr/>
          <a:lstStyle/>
          <a:p>
            <a:pPr marL="274320" lvl="0" indent="-274320" algn="ctr">
              <a:lnSpc>
                <a:spcPct val="100000"/>
              </a:lnSpc>
              <a:spcBef>
                <a:spcPts val="300"/>
              </a:spcBef>
              <a:buNone/>
              <a:defRPr/>
            </a:pP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pic>
        <p:nvPicPr>
          <p:cNvPr id="2050" name="Picture 2" descr="C:\Users\Hp\Desktop\фон рго\SRvglzigD9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201" y="-1"/>
            <a:ext cx="4650799" cy="2742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p\Desktop\фон рго\NVEbL7t4YI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2707973"/>
            <a:ext cx="6175948" cy="4045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Hp\Desktop\фон рго\gzqxM1yR1Q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059" y="-35216"/>
            <a:ext cx="4403842" cy="2812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Hp\Desktop\фон рго\QA3XgFvoZC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863" y="2672988"/>
            <a:ext cx="2717137" cy="4115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flipH="1">
            <a:off x="0" y="6178831"/>
            <a:ext cx="3188159" cy="523220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0179" y="2149768"/>
            <a:ext cx="4137601" cy="523220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ПРЕПОДАВАНИЕ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80901" y="2137340"/>
            <a:ext cx="4396799" cy="523220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НАУЧНЫЕ ЭКСПЕДИЦИИ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3300" y="6172200"/>
            <a:ext cx="8534400" cy="523220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ПРОЕКТНАЯ И ТВОРЧЕСКАЯ ДЕЯТЕЛЬНОСТЬ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9392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ru-RU" b="1" dirty="0" smtClean="0"/>
              <a:t>НОВЫЕ ПРАКТИКИ ДЛЯ АБИТУРИЕНТОВ 2020 ГОДА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664" y="1092198"/>
            <a:ext cx="4423830" cy="288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Hp\Desktop\фон рго\фон ро\0011373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497" y="3954521"/>
            <a:ext cx="3747261" cy="2700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p\Desktop\фон рго\фон ро\proofreading-services-onl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3" y="1092199"/>
            <a:ext cx="4039736" cy="2862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6125" y="4023489"/>
            <a:ext cx="3821372" cy="2677656"/>
          </a:xfrm>
          <a:prstGeom prst="rect">
            <a:avLst/>
          </a:prstGeom>
          <a:solidFill>
            <a:srgbClr val="E9410C"/>
          </a:solidFill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Arial Narrow" pitchFamily="34" charset="0"/>
            </a:endParaRPr>
          </a:p>
          <a:p>
            <a:pPr algn="ctr"/>
            <a:endParaRPr lang="ru-RU" dirty="0" smtClean="0">
              <a:latin typeface="Arial Narrow" pitchFamily="34" charset="0"/>
            </a:endParaRPr>
          </a:p>
          <a:p>
            <a:pPr algn="ctr"/>
            <a:r>
              <a:rPr lang="ru-RU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Редакторская практика </a:t>
            </a:r>
            <a:r>
              <a:rPr lang="ru-RU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– знакомство с профессией.</a:t>
            </a:r>
          </a:p>
          <a:p>
            <a:pPr algn="ctr"/>
            <a:r>
              <a:rPr lang="ru-RU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Руководители – </a:t>
            </a:r>
            <a:r>
              <a:rPr lang="ru-RU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практикующие специалисты</a:t>
            </a:r>
          </a:p>
          <a:p>
            <a:pPr algn="ctr"/>
            <a:endParaRPr lang="ru-RU" dirty="0" smtClean="0">
              <a:latin typeface="Arial Narrow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874758" y="4032422"/>
            <a:ext cx="4178341" cy="2668723"/>
          </a:xfrm>
          <a:prstGeom prst="rect">
            <a:avLst/>
          </a:prstGeom>
          <a:solidFill>
            <a:srgbClr val="E941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Практикум написания авторского текста разных </a:t>
            </a:r>
            <a:r>
              <a:rPr lang="ru-RU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жанров</a:t>
            </a:r>
            <a:r>
              <a:rPr lang="ru-RU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.</a:t>
            </a:r>
            <a:endParaRPr lang="ru-RU" dirty="0" smtClean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  <a:p>
            <a:pPr algn="ctr"/>
            <a:r>
              <a:rPr lang="ru-RU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Преподаватели и руководители – члены союзов писателей и журналистов:</a:t>
            </a:r>
            <a:endParaRPr lang="ru-RU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  <a:p>
            <a:pPr algn="ctr"/>
            <a:r>
              <a:rPr lang="ru-RU" b="1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Текст </a:t>
            </a:r>
            <a:r>
              <a:rPr lang="ru-RU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в СМИ</a:t>
            </a:r>
          </a:p>
          <a:p>
            <a:pPr algn="ctr"/>
            <a:r>
              <a:rPr lang="ru-RU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Художественная рецензия</a:t>
            </a:r>
          </a:p>
          <a:p>
            <a:pPr algn="ctr"/>
            <a:r>
              <a:rPr lang="ru-RU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Сценарии</a:t>
            </a:r>
          </a:p>
          <a:p>
            <a:pPr algn="ctr"/>
            <a:r>
              <a:rPr lang="ru-RU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Деловое письмо</a:t>
            </a:r>
          </a:p>
          <a:p>
            <a:pPr algn="ctr"/>
            <a:r>
              <a:rPr lang="ru-RU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 Академическое </a:t>
            </a:r>
            <a:r>
              <a:rPr lang="ru-RU" b="1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Narrow" pitchFamily="34" charset="0"/>
              </a:rPr>
              <a:t>письмо</a:t>
            </a:r>
            <a:endParaRPr lang="ru-RU" b="1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5628" y="1092199"/>
            <a:ext cx="3370997" cy="2862322"/>
          </a:xfrm>
          <a:prstGeom prst="rect">
            <a:avLst/>
          </a:prstGeom>
          <a:solidFill>
            <a:srgbClr val="611C6F"/>
          </a:solidFill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Проектная деятельность </a:t>
            </a:r>
            <a:r>
              <a:rPr lang="ru-RU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в социально-культурной среде с применением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цифровых</a:t>
            </a:r>
            <a:r>
              <a:rPr lang="ru-RU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технологий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74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>
            <a:extLst>
              <a:ext uri="{FF2B5EF4-FFF2-40B4-BE49-F238E27FC236}">
                <a16:creationId xmlns="" xmlns:a16="http://schemas.microsoft.com/office/drawing/2014/main" id="{4D03CCD5-056C-4557-8E77-3C8B49A6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68" y="4833953"/>
            <a:ext cx="3279932" cy="2024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6.jpg">
            <a:extLst>
              <a:ext uri="{FF2B5EF4-FFF2-40B4-BE49-F238E27FC236}">
                <a16:creationId xmlns=""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2033752" cy="142139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19">
            <a:extLst>
              <a:ext uri="{FF2B5EF4-FFF2-40B4-BE49-F238E27FC236}">
                <a16:creationId xmlns="" xmlns:a16="http://schemas.microsoft.com/office/drawing/2014/main" id="{A23084E5-D7BC-4CCE-9CAD-3EB2E004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753" y="0"/>
            <a:ext cx="10158247" cy="1325563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 sz="3000"/>
            </a:pPr>
            <a:r>
              <a:rPr lang="ru-RU" sz="4000" b="1" dirty="0" smtClean="0">
                <a:solidFill>
                  <a:srgbClr val="E9410C"/>
                </a:solidFill>
              </a:rPr>
              <a:t>Какие дисциплины вы будете изучать?</a:t>
            </a:r>
            <a:endParaRPr lang="ru-RU" sz="4000" b="1" dirty="0">
              <a:solidFill>
                <a:srgbClr val="E9410C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25214" y="1208197"/>
            <a:ext cx="5312980" cy="823912"/>
          </a:xfrm>
          <a:solidFill>
            <a:srgbClr val="EE683F">
              <a:alpha val="59000"/>
            </a:srgb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solidFill>
                  <a:srgbClr val="611C6F"/>
                </a:solidFill>
                <a:latin typeface="+mj-lt"/>
              </a:rPr>
              <a:t>Фундаментальные курсы</a:t>
            </a:r>
            <a:endParaRPr lang="ru-RU" sz="3000" dirty="0">
              <a:solidFill>
                <a:srgbClr val="611C6F"/>
              </a:solidFill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39788" y="2081048"/>
            <a:ext cx="5157787" cy="4108615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Arial Narrow" pitchFamily="34" charset="0"/>
              </a:rPr>
              <a:t>Современный русский язык</a:t>
            </a:r>
          </a:p>
          <a:p>
            <a:pPr algn="just"/>
            <a:r>
              <a:rPr lang="ru-RU" dirty="0" smtClean="0">
                <a:latin typeface="Arial Narrow" pitchFamily="34" charset="0"/>
              </a:rPr>
              <a:t>История русского языка</a:t>
            </a:r>
          </a:p>
          <a:p>
            <a:pPr algn="just"/>
            <a:r>
              <a:rPr lang="ru-RU" dirty="0" smtClean="0">
                <a:latin typeface="Arial Narrow" pitchFamily="34" charset="0"/>
              </a:rPr>
              <a:t>История русской литературы  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smtClean="0">
                <a:latin typeface="Arial Narrow" pitchFamily="34" charset="0"/>
              </a:rPr>
              <a:t>    </a:t>
            </a:r>
            <a:r>
              <a:rPr lang="en-US" dirty="0" smtClean="0">
                <a:latin typeface="Arial Narrow" pitchFamily="34" charset="0"/>
              </a:rPr>
              <a:t>XI</a:t>
            </a:r>
            <a:r>
              <a:rPr lang="ru-RU" dirty="0" smtClean="0">
                <a:latin typeface="Arial Narrow" pitchFamily="34" charset="0"/>
              </a:rPr>
              <a:t> – ХХ</a:t>
            </a:r>
            <a:r>
              <a:rPr lang="en-US" dirty="0" smtClean="0">
                <a:latin typeface="Arial Narrow" pitchFamily="34" charset="0"/>
              </a:rPr>
              <a:t>I</a:t>
            </a:r>
            <a:r>
              <a:rPr lang="ru-RU" dirty="0" smtClean="0">
                <a:latin typeface="Arial Narrow" pitchFamily="34" charset="0"/>
              </a:rPr>
              <a:t> веков</a:t>
            </a:r>
          </a:p>
          <a:p>
            <a:pPr algn="just"/>
            <a:r>
              <a:rPr lang="ru-RU" dirty="0" smtClean="0">
                <a:latin typeface="Arial Narrow" pitchFamily="34" charset="0"/>
              </a:rPr>
              <a:t>Устное народное творчество</a:t>
            </a:r>
          </a:p>
          <a:p>
            <a:pPr algn="just"/>
            <a:r>
              <a:rPr lang="ru-RU" dirty="0" smtClean="0">
                <a:latin typeface="Arial Narrow" pitchFamily="34" charset="0"/>
              </a:rPr>
              <a:t>Стилистика русского языка</a:t>
            </a:r>
          </a:p>
          <a:p>
            <a:pPr algn="just"/>
            <a:r>
              <a:rPr lang="ru-RU" dirty="0" smtClean="0">
                <a:latin typeface="Arial Narrow" pitchFamily="34" charset="0"/>
              </a:rPr>
              <a:t>Классические и современные иностранные языки 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156435" y="1214389"/>
            <a:ext cx="5651937" cy="823912"/>
          </a:xfrm>
          <a:solidFill>
            <a:srgbClr val="EE683F">
              <a:alpha val="59000"/>
            </a:srgbClr>
          </a:solidFill>
          <a:effectLst>
            <a:softEdge rad="63500"/>
          </a:effectLst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rgbClr val="611C6F"/>
                </a:solidFill>
                <a:latin typeface="+mj-lt"/>
              </a:rPr>
              <a:t>Практикоориентированные курсы</a:t>
            </a:r>
            <a:endParaRPr lang="ru-RU" sz="3000" dirty="0">
              <a:solidFill>
                <a:srgbClr val="611C6F"/>
              </a:solidFill>
              <a:latin typeface="+mj-lt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6172200" y="2065283"/>
            <a:ext cx="5183188" cy="412438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Narrow" pitchFamily="34" charset="0"/>
              </a:rPr>
              <a:t>Практикум по написанию авторского текста</a:t>
            </a:r>
          </a:p>
          <a:p>
            <a:r>
              <a:rPr lang="ru-RU" dirty="0" smtClean="0">
                <a:latin typeface="Arial Narrow" pitchFamily="34" charset="0"/>
              </a:rPr>
              <a:t>Цифровые технологии в филологии</a:t>
            </a:r>
          </a:p>
          <a:p>
            <a:r>
              <a:rPr lang="ru-RU" dirty="0" smtClean="0">
                <a:latin typeface="Arial Narrow" pitchFamily="34" charset="0"/>
              </a:rPr>
              <a:t>Проектная деятельность в современном социокультурном пространстве</a:t>
            </a:r>
            <a:endParaRPr lang="ru-RU" dirty="0">
              <a:latin typeface="Arial Narrow" pitchFamily="34" charset="0"/>
            </a:endParaRPr>
          </a:p>
          <a:p>
            <a:r>
              <a:rPr lang="ru-RU" dirty="0" smtClean="0">
                <a:latin typeface="Arial Narrow" pitchFamily="34" charset="0"/>
              </a:rPr>
              <a:t>Методика преподавания филологических дисциплин</a:t>
            </a:r>
          </a:p>
        </p:txBody>
      </p:sp>
    </p:spTree>
    <p:extLst>
      <p:ext uri="{BB962C8B-B14F-4D97-AF65-F5344CB8AC3E}">
        <p14:creationId xmlns:p14="http://schemas.microsoft.com/office/powerpoint/2010/main" val="171114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>
            <a:extLst>
              <a:ext uri="{FF2B5EF4-FFF2-40B4-BE49-F238E27FC236}">
                <a16:creationId xmlns="" xmlns:a16="http://schemas.microsoft.com/office/drawing/2014/main" id="{4D03CCD5-056C-4557-8E77-3C8B49A6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068" y="4833953"/>
            <a:ext cx="3279932" cy="2024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6.jpg">
            <a:extLst>
              <a:ext uri="{FF2B5EF4-FFF2-40B4-BE49-F238E27FC236}">
                <a16:creationId xmlns=""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2301766" cy="160870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19">
            <a:extLst>
              <a:ext uri="{FF2B5EF4-FFF2-40B4-BE49-F238E27FC236}">
                <a16:creationId xmlns="" xmlns:a16="http://schemas.microsoft.com/office/drawing/2014/main" id="{A23084E5-D7BC-4CCE-9CAD-3EB2E004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794" y="173420"/>
            <a:ext cx="9354206" cy="993228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>
              <a:defRPr sz="3000"/>
            </a:pPr>
            <a:r>
              <a:rPr lang="ru-RU" sz="4000" b="1" dirty="0" smtClean="0">
                <a:solidFill>
                  <a:srgbClr val="E9410C"/>
                </a:solidFill>
                <a:latin typeface="+mn-lt"/>
              </a:rPr>
              <a:t>Перспективы трудоустройства молодых специалистов</a:t>
            </a:r>
            <a:endParaRPr lang="ru-RU" sz="4000" b="1" dirty="0">
              <a:solidFill>
                <a:srgbClr val="E9410C"/>
              </a:solidFill>
              <a:latin typeface="+mn-lt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5" y="1368514"/>
            <a:ext cx="4351338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235" y="1346185"/>
            <a:ext cx="6455630" cy="4376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67559" y="5959366"/>
            <a:ext cx="4414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Мария </a:t>
            </a:r>
            <a:r>
              <a:rPr lang="ru-RU" b="1" dirty="0" err="1" smtClean="0">
                <a:latin typeface="Arial Narrow" pitchFamily="34" charset="0"/>
              </a:rPr>
              <a:t>Баруткина</a:t>
            </a:r>
            <a:r>
              <a:rPr lang="ru-RU" b="1" dirty="0" smtClean="0">
                <a:latin typeface="Arial Narrow" pitchFamily="34" charset="0"/>
              </a:rPr>
              <a:t> </a:t>
            </a:r>
            <a:r>
              <a:rPr lang="ru-RU" dirty="0" smtClean="0">
                <a:latin typeface="Arial Narrow" pitchFamily="34" charset="0"/>
              </a:rPr>
              <a:t>– аспирант, преподаватель гимназии Арт-Этюд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5945" y="5932659"/>
            <a:ext cx="606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Марина Пальчик </a:t>
            </a:r>
            <a:r>
              <a:rPr lang="ru-RU" dirty="0" smtClean="0">
                <a:latin typeface="Arial Narrow" pitchFamily="34" charset="0"/>
              </a:rPr>
              <a:t>– заместитель директора по развитию Объединенного музея писателей Урала</a:t>
            </a:r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88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6.jpg">
            <a:extLst>
              <a:ext uri="{FF2B5EF4-FFF2-40B4-BE49-F238E27FC236}">
                <a16:creationId xmlns="" xmlns:a16="http://schemas.microsoft.com/office/drawing/2014/main" id="{C6654461-8A2C-471D-BCD8-49B745CD7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749971" cy="122305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19">
            <a:extLst>
              <a:ext uri="{FF2B5EF4-FFF2-40B4-BE49-F238E27FC236}">
                <a16:creationId xmlns="" xmlns:a16="http://schemas.microsoft.com/office/drawing/2014/main" id="{A23084E5-D7BC-4CCE-9CAD-3EB2E004C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546" y="0"/>
            <a:ext cx="9354206" cy="993228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>
              <a:defRPr sz="3000"/>
            </a:pPr>
            <a:r>
              <a:rPr lang="ru-RU" sz="4000" b="1" dirty="0" smtClean="0">
                <a:solidFill>
                  <a:srgbClr val="E9410C"/>
                </a:solidFill>
                <a:latin typeface="+mn-lt"/>
              </a:rPr>
              <a:t>Перспективы трудоустройства молодых специалистов</a:t>
            </a:r>
            <a:endParaRPr lang="ru-RU" sz="4000" b="1" dirty="0">
              <a:solidFill>
                <a:srgbClr val="E9410C"/>
              </a:solidFill>
              <a:latin typeface="+mn-lt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73" y="1049638"/>
            <a:ext cx="3476296" cy="4635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31076" y="5547274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Arial Narrow" pitchFamily="34" charset="0"/>
              </a:rPr>
              <a:t>Иван Санников </a:t>
            </a:r>
            <a:r>
              <a:rPr lang="ru-RU" dirty="0">
                <a:latin typeface="Arial Narrow" pitchFamily="34" charset="0"/>
              </a:rPr>
              <a:t>– главный библиотекарь отдела социокультурных проектов и программ Свердловской областной библиотеки для детей и молодежи </a:t>
            </a:r>
            <a:r>
              <a:rPr lang="ru-RU" dirty="0" smtClean="0">
                <a:latin typeface="Arial Narrow" pitchFamily="34" charset="0"/>
              </a:rPr>
              <a:t>им</a:t>
            </a:r>
            <a:r>
              <a:rPr lang="ru-RU" dirty="0">
                <a:latin typeface="Arial Narrow" pitchFamily="34" charset="0"/>
              </a:rPr>
              <a:t>. В. П. Крапивина, постоянный гость рубрики «</a:t>
            </a:r>
            <a:r>
              <a:rPr lang="ru-RU" dirty="0" err="1">
                <a:latin typeface="Arial Narrow" pitchFamily="34" charset="0"/>
              </a:rPr>
              <a:t>Капашилки</a:t>
            </a:r>
            <a:r>
              <a:rPr lang="ru-RU" dirty="0">
                <a:latin typeface="Arial Narrow" pitchFamily="34" charset="0"/>
              </a:rPr>
              <a:t>» на 4 канале (обзор детской литературы)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6" y="1066949"/>
            <a:ext cx="6949965" cy="463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772399" y="5666850"/>
            <a:ext cx="4225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Arial Narrow" pitchFamily="34" charset="0"/>
              </a:rPr>
              <a:t>Зинаида </a:t>
            </a:r>
            <a:r>
              <a:rPr lang="ru-RU" b="1" dirty="0" err="1" smtClean="0">
                <a:latin typeface="Arial Narrow" pitchFamily="34" charset="0"/>
              </a:rPr>
              <a:t>Тупикова</a:t>
            </a:r>
            <a:r>
              <a:rPr lang="ru-RU" dirty="0">
                <a:latin typeface="Arial Narrow" pitchFamily="34" charset="0"/>
              </a:rPr>
              <a:t> </a:t>
            </a:r>
            <a:r>
              <a:rPr lang="ru-RU" dirty="0" smtClean="0">
                <a:latin typeface="Arial Narrow" pitchFamily="34" charset="0"/>
              </a:rPr>
              <a:t>– корреспондент телерадиокомпании «Вектор»</a:t>
            </a:r>
            <a:endParaRPr lang="ru-RU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52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0088D9E651CC43880262FB0EBD9AA0" ma:contentTypeVersion="13" ma:contentTypeDescription="Create a new document." ma:contentTypeScope="" ma:versionID="f10d80daee4019e1d1ea2e192f31c5a1">
  <xsd:schema xmlns:xsd="http://www.w3.org/2001/XMLSchema" xmlns:xs="http://www.w3.org/2001/XMLSchema" xmlns:p="http://schemas.microsoft.com/office/2006/metadata/properties" xmlns:ns3="10ef61af-fa3f-401b-9777-721345add239" xmlns:ns4="b3c34ccd-8bf5-4be4-8d09-56bb475ff741" targetNamespace="http://schemas.microsoft.com/office/2006/metadata/properties" ma:root="true" ma:fieldsID="725d6ed04843646837b5afe96473f963" ns3:_="" ns4:_="">
    <xsd:import namespace="10ef61af-fa3f-401b-9777-721345add239"/>
    <xsd:import namespace="b3c34ccd-8bf5-4be4-8d09-56bb475ff7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ef61af-fa3f-401b-9777-721345add2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c34ccd-8bf5-4be4-8d09-56bb475ff74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108A18-AC7E-4A74-BE3D-F87FB7A3BA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ef61af-fa3f-401b-9777-721345add239"/>
    <ds:schemaRef ds:uri="b3c34ccd-8bf5-4be4-8d09-56bb475ff7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184D5F-BC6E-4390-92B1-28B92E01AD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A676B4-3F97-47EB-ABE5-993917F84C6E}">
  <ds:schemaRefs>
    <ds:schemaRef ds:uri="http://purl.org/dc/elements/1.1/"/>
    <ds:schemaRef ds:uri="http://schemas.microsoft.com/office/2006/metadata/properties"/>
    <ds:schemaRef ds:uri="b3c34ccd-8bf5-4be4-8d09-56bb475ff74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10ef61af-fa3f-401b-9777-721345add23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665</Words>
  <Application>Microsoft Office PowerPoint</Application>
  <PresentationFormat>Произвольный</PresentationFormat>
  <Paragraphs>126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Образовательная программа «ФИЛОЛОГИЯ»</vt:lpstr>
      <vt:lpstr>Основные факты о программе</vt:lpstr>
      <vt:lpstr>Основные навыки выпускника программы </vt:lpstr>
      <vt:lpstr>Презентация PowerPoint</vt:lpstr>
      <vt:lpstr>Презентация PowerPoint</vt:lpstr>
      <vt:lpstr>НОВЫЕ ПРАКТИКИ ДЛЯ АБИТУРИЕНТОВ 2020 ГОДА</vt:lpstr>
      <vt:lpstr>Какие дисциплины вы будете изучать?</vt:lpstr>
      <vt:lpstr>Перспективы трудоустройства молодых специалистов</vt:lpstr>
      <vt:lpstr>Перспективы трудоустройства молодых специалистов</vt:lpstr>
      <vt:lpstr>Самостоятельная творческая деятельность</vt:lpstr>
      <vt:lpstr>Выпускники программы – признанные специалисты в сфере образования, науки и культуры</vt:lpstr>
      <vt:lpstr>Выпускники программы – признанные специалисты в сфере образования, науки и культуры</vt:lpstr>
      <vt:lpstr>Поступление</vt:lpstr>
      <vt:lpstr>Контакты и полезные ссылки</vt:lpstr>
      <vt:lpstr>УРАЛЬСКИЙ ГУМАНИТАРНЫЙ ИНСТИТУТ:  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программа История</dc:title>
  <dc:creator>Палкин Александр Сергеевич</dc:creator>
  <cp:lastModifiedBy>HP</cp:lastModifiedBy>
  <cp:revision>48</cp:revision>
  <dcterms:created xsi:type="dcterms:W3CDTF">2020-04-23T05:31:27Z</dcterms:created>
  <dcterms:modified xsi:type="dcterms:W3CDTF">2020-05-06T10:41:45Z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0x010100000088D9E651CC43880262FB0EBD9AA0</vt:lpwstr>
  </property>
</Properties>
</file>