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7" r:id="rId5"/>
    <p:sldId id="259" r:id="rId6"/>
    <p:sldId id="429" r:id="rId7"/>
    <p:sldId id="422" r:id="rId8"/>
    <p:sldId id="409" r:id="rId9"/>
    <p:sldId id="414" r:id="rId10"/>
    <p:sldId id="423" r:id="rId11"/>
    <p:sldId id="415" r:id="rId12"/>
    <p:sldId id="424" r:id="rId13"/>
    <p:sldId id="420" r:id="rId14"/>
    <p:sldId id="426" r:id="rId15"/>
    <p:sldId id="427" r:id="rId16"/>
    <p:sldId id="425" r:id="rId17"/>
    <p:sldId id="410" r:id="rId18"/>
    <p:sldId id="428" r:id="rId19"/>
    <p:sldId id="413" r:id="rId20"/>
    <p:sldId id="408" r:id="rId21"/>
    <p:sldId id="431" r:id="rId22"/>
    <p:sldId id="432" r:id="rId23"/>
    <p:sldId id="400" r:id="rId24"/>
    <p:sldId id="430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10C"/>
    <a:srgbClr val="611C6F"/>
    <a:srgbClr val="EE68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56CB1-1CEA-41F1-BBCC-BA9A4F6A7F90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E63BB-1FF3-4523-AD9A-5A0D504A4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457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DD83C-279F-4F95-9439-CB60428B7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B3C121-28E3-42C8-B7E2-1B3D8996AD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A90CE9-6349-4FCC-8795-716754739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C4B6-5C68-4B00-8F5A-5549D325B10F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A84E9-3070-4A14-8824-FEF86CA1C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6783F2-CD23-420A-B746-E5C17333E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1FB-65E5-43F6-8EBD-0224FE41C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23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69086-3623-4917-80D7-4C342968A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73062F-4C03-4BAF-BFB2-9F11DE19F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6D49B0-E919-4ADD-A045-3A23797BA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C4B6-5C68-4B00-8F5A-5549D325B10F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E0A8C9-6D9F-430B-AB6E-7ADB3A1F2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A93E5D-737A-48CB-9AEE-9918BB739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1FB-65E5-43F6-8EBD-0224FE41C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52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EECF467-7138-4F5A-AB0A-BF337A7F65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391624-6FF6-45C8-9B50-47B844DCE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CEE281-D7F3-4036-9789-853CFE753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C4B6-5C68-4B00-8F5A-5549D325B10F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B309DD-6A77-4A9D-A7AE-E728640A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81B953-5063-4E0E-BC2A-D49EABEF6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1FB-65E5-43F6-8EBD-0224FE41C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80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982F9-CB8E-499B-BB3A-72878D62C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61B1FC-0E59-49ED-A118-5748203D7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AC9F25-BCEF-43A4-988A-46A4D1602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C4B6-5C68-4B00-8F5A-5549D325B10F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48F273-88E2-4F6C-BF93-C0DBAD2C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8FD9D1-AE31-4B98-8306-13FEBE0EC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1FB-65E5-43F6-8EBD-0224FE41C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499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07BB6-D552-4E86-93F8-462D1A78D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2C7838-9058-4C0C-B1A4-5740F248F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CB0969-131F-487B-A09A-A938E0392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C4B6-5C68-4B00-8F5A-5549D325B10F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F73828-D05B-4466-908B-A64BCB51C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174786-1FD0-4379-A984-350CF5989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1FB-65E5-43F6-8EBD-0224FE41C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21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AF129-0FC2-4E0C-BBE3-2549561DA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432976-E506-437C-813C-ED1A00718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D5C444-A0E2-4F39-9A41-A4F9DEC7E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CDA945-D2A7-4EAA-BC6A-773B818A3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C4B6-5C68-4B00-8F5A-5549D325B10F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3BD9C3-E535-49F6-81A1-AC90C5714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7EFE0E-CF67-4C47-BA7C-E0A2F83C2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1FB-65E5-43F6-8EBD-0224FE41C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7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341D2E-2E23-416B-8091-1FDC7387A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BA6710-BBD2-4BB3-8A81-4CA8DC428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70EB69-3358-451F-AC8C-ADED9149B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F2919F-29BE-49D9-8B78-9546D61ED6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939932D-668A-416D-B1D5-CF6277E303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F759F5C-30E8-406A-A1F5-2A05882F8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C4B6-5C68-4B00-8F5A-5549D325B10F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D146FD9-2897-4336-9733-D18140E54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4BA557B-6B5D-441F-8BA7-A37DADCE1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1FB-65E5-43F6-8EBD-0224FE41C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42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290A2-03BB-48F2-AD64-4695FB32B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2FC1529-C977-4B10-80B5-47827BB8C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C4B6-5C68-4B00-8F5A-5549D325B10F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3A8B48-1E6E-41E3-B9F0-C5E6BC80F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F9D042-64F6-4763-90E6-09FF4236A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1FB-65E5-43F6-8EBD-0224FE41C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867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29CEE14-0A98-4270-8F93-E958A83C1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C4B6-5C68-4B00-8F5A-5549D325B10F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0E136B6-A9DC-4A48-91CD-FDA02A97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6367AA-690C-4CA6-97ED-A4AF0700A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1FB-65E5-43F6-8EBD-0224FE41C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55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4C0006-9088-4734-908D-9FC788055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3C6ADD-1666-4167-B8ED-BC7EBFDAC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D42DFC-D9D2-4DB9-8E69-4B2D4AA08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C3E8E4-9143-4778-829B-B78456BF2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C4B6-5C68-4B00-8F5A-5549D325B10F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372DE6-11E7-463E-9C71-2F1214C7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84A7DB-92FC-48B0-994B-332EBB13D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1FB-65E5-43F6-8EBD-0224FE41C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970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7A85A-0904-400E-B301-38E3E208F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C8790E-DA0F-48E3-9555-FAC9E45F4A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777ED5-B1C7-4FCE-AA50-49A87E80C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D2B9CD-1C3B-4415-B503-A5CF98DE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C4B6-5C68-4B00-8F5A-5549D325B10F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EF731A-FBBD-4324-A854-03FE10F48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4BCC79-698D-4D3D-BE66-358ED86D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1FB-65E5-43F6-8EBD-0224FE41C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12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9EE6D5-DE5E-43EE-9CE4-F3B338EB7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96C6D4-5D41-4959-90FA-66AE3DA4F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80A5FD-77D0-4A3D-8CFE-CFAD334EC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2C4B6-5C68-4B00-8F5A-5549D325B10F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4B78D5-F4B8-43B7-99CB-86D06561E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79758B-0D13-44BC-901B-DAC310277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381FB-65E5-43F6-8EBD-0224FE41C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54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jpe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.jpeg"/><Relationship Id="rId7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mailto:gumanitarii.priem@urfu.ru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>
            <a:extLst>
              <a:ext uri="{FF2B5EF4-FFF2-40B4-BE49-F238E27FC236}">
                <a16:creationId xmlns:a16="http://schemas.microsoft.com/office/drawing/2014/main" id="{4D03CCD5-056C-4557-8E77-3C8B49A60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068" y="4833953"/>
            <a:ext cx="3279932" cy="2024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6.jpg">
            <a:extLst>
              <a:ext uri="{FF2B5EF4-FFF2-40B4-BE49-F238E27FC236}">
                <a16:creationId xmlns:a16="http://schemas.microsoft.com/office/drawing/2014/main" id="{C6654461-8A2C-471D-BCD8-49B745CD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36891" cy="212248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19">
            <a:extLst>
              <a:ext uri="{FF2B5EF4-FFF2-40B4-BE49-F238E27FC236}">
                <a16:creationId xmlns:a16="http://schemas.microsoft.com/office/drawing/2014/main" id="{A23084E5-D7BC-4CCE-9CAD-3EB2E004C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74" y="2579687"/>
            <a:ext cx="11483163" cy="1536624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defRPr sz="3000"/>
            </a:pPr>
            <a:r>
              <a:rPr lang="ru-RU" sz="6000" b="1" dirty="0">
                <a:solidFill>
                  <a:srgbClr val="E9410C"/>
                </a:solidFill>
                <a:latin typeface="+mn-lt"/>
              </a:rPr>
              <a:t>Образовательная программа</a:t>
            </a:r>
            <a:br>
              <a:rPr lang="ru-RU" sz="6000" b="1" dirty="0">
                <a:solidFill>
                  <a:srgbClr val="E9410C"/>
                </a:solidFill>
                <a:latin typeface="+mn-lt"/>
              </a:rPr>
            </a:br>
            <a:r>
              <a:rPr lang="ru-RU" sz="6000" b="1" dirty="0" smtClean="0">
                <a:solidFill>
                  <a:srgbClr val="E9410C"/>
                </a:solidFill>
                <a:latin typeface="+mn-lt"/>
              </a:rPr>
              <a:t>«Медиакоммуникации </a:t>
            </a:r>
            <a:br>
              <a:rPr lang="ru-RU" sz="6000" b="1" dirty="0" smtClean="0">
                <a:solidFill>
                  <a:srgbClr val="E9410C"/>
                </a:solidFill>
                <a:latin typeface="+mn-lt"/>
              </a:rPr>
            </a:br>
            <a:r>
              <a:rPr lang="ru-RU" sz="6000" b="1" dirty="0" smtClean="0">
                <a:solidFill>
                  <a:srgbClr val="E9410C"/>
                </a:solidFill>
                <a:latin typeface="+mn-lt"/>
              </a:rPr>
              <a:t>и мультимедийные технологии»</a:t>
            </a:r>
            <a:endParaRPr lang="ru-RU" sz="6000" b="1" dirty="0">
              <a:solidFill>
                <a:srgbClr val="E9410C"/>
              </a:solidFill>
              <a:latin typeface="+mn-l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BFC0925-CF58-4C6A-837A-6D81417C1431}"/>
              </a:ext>
            </a:extLst>
          </p:cNvPr>
          <p:cNvSpPr/>
          <p:nvPr/>
        </p:nvSpPr>
        <p:spPr>
          <a:xfrm>
            <a:off x="1537184" y="4752544"/>
            <a:ext cx="909935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ru-RU" sz="3200" b="1" dirty="0">
                <a:solidFill>
                  <a:srgbClr val="611C6F"/>
                </a:solidFill>
              </a:rPr>
              <a:t>Направление </a:t>
            </a:r>
            <a:r>
              <a:rPr lang="ru-RU" sz="3200" b="1" dirty="0" smtClean="0">
                <a:solidFill>
                  <a:srgbClr val="611C6F"/>
                </a:solidFill>
              </a:rPr>
              <a:t>42.03.05 «Медиакоммуникации»</a:t>
            </a:r>
            <a:endParaRPr lang="ru-RU" sz="3200" b="1" dirty="0">
              <a:solidFill>
                <a:srgbClr val="611C6F"/>
              </a:solidFill>
            </a:endParaRPr>
          </a:p>
          <a:p>
            <a:pPr lvl="1" algn="ctr"/>
            <a:r>
              <a:rPr lang="ru-RU" sz="3200" b="1" dirty="0">
                <a:solidFill>
                  <a:srgbClr val="611C6F"/>
                </a:solidFill>
              </a:rPr>
              <a:t>бакалавриат</a:t>
            </a:r>
          </a:p>
        </p:txBody>
      </p:sp>
    </p:spTree>
    <p:extLst>
      <p:ext uri="{BB962C8B-B14F-4D97-AF65-F5344CB8AC3E}">
        <p14:creationId xmlns:p14="http://schemas.microsoft.com/office/powerpoint/2010/main" val="359910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>
            <a:extLst>
              <a:ext uri="{FF2B5EF4-FFF2-40B4-BE49-F238E27FC236}">
                <a16:creationId xmlns:a16="http://schemas.microsoft.com/office/drawing/2014/main" id="{4D03CCD5-056C-4557-8E77-3C8B49A60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068" y="4833953"/>
            <a:ext cx="3279932" cy="2024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6.jpg">
            <a:extLst>
              <a:ext uri="{FF2B5EF4-FFF2-40B4-BE49-F238E27FC236}">
                <a16:creationId xmlns:a16="http://schemas.microsoft.com/office/drawing/2014/main" id="{C6654461-8A2C-471D-BCD8-49B745CD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36891" cy="212248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19">
            <a:extLst>
              <a:ext uri="{FF2B5EF4-FFF2-40B4-BE49-F238E27FC236}">
                <a16:creationId xmlns:a16="http://schemas.microsoft.com/office/drawing/2014/main" id="{A23084E5-D7BC-4CCE-9CAD-3EB2E004C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523" y="593191"/>
            <a:ext cx="8020130" cy="93610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 sz="3000"/>
            </a:pPr>
            <a:r>
              <a:rPr lang="ru-RU" sz="4000" b="1" dirty="0" smtClean="0">
                <a:solidFill>
                  <a:srgbClr val="E9410C"/>
                </a:solidFill>
                <a:latin typeface="+mn-lt"/>
              </a:rPr>
              <a:t>Твой учебный план</a:t>
            </a:r>
            <a:endParaRPr lang="ru-RU" sz="4000" b="1" dirty="0">
              <a:solidFill>
                <a:srgbClr val="E9410C"/>
              </a:solidFill>
              <a:latin typeface="+mn-lt"/>
            </a:endParaRPr>
          </a:p>
        </p:txBody>
      </p:sp>
      <p:sp>
        <p:nvSpPr>
          <p:cNvPr id="7" name="Объект 8">
            <a:extLst>
              <a:ext uri="{FF2B5EF4-FFF2-40B4-BE49-F238E27FC236}">
                <a16:creationId xmlns:a16="http://schemas.microsoft.com/office/drawing/2014/main" id="{5661B9F9-EFFE-4001-8DC7-98C19BD79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649968" cy="4894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611C6F"/>
                </a:solidFill>
              </a:rPr>
              <a:t>Общегуманитарные дисциплины</a:t>
            </a:r>
          </a:p>
          <a:p>
            <a:pPr marL="0" indent="0">
              <a:buNone/>
            </a:pPr>
            <a:endParaRPr lang="ru-RU" sz="1000" b="1" dirty="0" smtClean="0">
              <a:solidFill>
                <a:srgbClr val="611C6F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Экономика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Социология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Политология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Религиоведение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История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Философия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Теория и история культуры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Конфликтология</a:t>
            </a:r>
          </a:p>
          <a:p>
            <a:pPr marL="457200" lvl="1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sz="2400" b="1" dirty="0"/>
              <a:t>Профессионально-творческая </a:t>
            </a:r>
            <a:r>
              <a:rPr lang="ru-RU" sz="2400" b="1" dirty="0">
                <a:solidFill>
                  <a:srgbClr val="FF0000"/>
                </a:solidFill>
              </a:rPr>
              <a:t>практика</a:t>
            </a:r>
            <a:r>
              <a:rPr lang="ru-RU" sz="2400" b="1" dirty="0"/>
              <a:t> после каждого курса!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AutoShape 2" descr="https://urfu.ru/fileadmin/user_upload/common_files/news/2015/Pamjatniki_v_mantijakh_2015/_ID_15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urfu.ru/fileadmin/user_upload/common_files/news/2015/Pamjatniki_v_mantijakh_2015/_ID_158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urfu.ru/fileadmin/user_upload/common_files/news/2015/Pamjatniki_v_mantijakh_2015/_ID_1587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https://eanews.ru/files/gork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2" t="8682" r="17074" b="6744"/>
          <a:stretch/>
        </p:blipFill>
        <p:spPr bwMode="auto">
          <a:xfrm>
            <a:off x="8296989" y="1962785"/>
            <a:ext cx="3126846" cy="375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32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>
            <a:extLst>
              <a:ext uri="{FF2B5EF4-FFF2-40B4-BE49-F238E27FC236}">
                <a16:creationId xmlns:a16="http://schemas.microsoft.com/office/drawing/2014/main" id="{4D03CCD5-056C-4557-8E77-3C8B49A60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068" y="4833953"/>
            <a:ext cx="3279932" cy="2024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6.jpg">
            <a:extLst>
              <a:ext uri="{FF2B5EF4-FFF2-40B4-BE49-F238E27FC236}">
                <a16:creationId xmlns:a16="http://schemas.microsoft.com/office/drawing/2014/main" id="{C6654461-8A2C-471D-BCD8-49B745CD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36891" cy="212248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19">
            <a:extLst>
              <a:ext uri="{FF2B5EF4-FFF2-40B4-BE49-F238E27FC236}">
                <a16:creationId xmlns:a16="http://schemas.microsoft.com/office/drawing/2014/main" id="{A23084E5-D7BC-4CCE-9CAD-3EB2E004C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523" y="593191"/>
            <a:ext cx="8020130" cy="93610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 sz="3000"/>
            </a:pPr>
            <a:r>
              <a:rPr lang="ru-RU" sz="4000" b="1" dirty="0" smtClean="0">
                <a:solidFill>
                  <a:srgbClr val="E9410C"/>
                </a:solidFill>
                <a:latin typeface="+mn-lt"/>
              </a:rPr>
              <a:t>Твой учебный план</a:t>
            </a:r>
            <a:endParaRPr lang="ru-RU" sz="4000" b="1" dirty="0">
              <a:solidFill>
                <a:srgbClr val="E9410C"/>
              </a:solidFill>
              <a:latin typeface="+mn-lt"/>
            </a:endParaRPr>
          </a:p>
        </p:txBody>
      </p:sp>
      <p:sp>
        <p:nvSpPr>
          <p:cNvPr id="7" name="Объект 8">
            <a:extLst>
              <a:ext uri="{FF2B5EF4-FFF2-40B4-BE49-F238E27FC236}">
                <a16:creationId xmlns:a16="http://schemas.microsoft.com/office/drawing/2014/main" id="{5661B9F9-EFFE-4001-8DC7-98C19BD79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649968" cy="4894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611C6F"/>
                </a:solidFill>
              </a:rPr>
              <a:t>Проектное обучение</a:t>
            </a:r>
          </a:p>
          <a:p>
            <a:pPr marL="0" indent="0">
              <a:buNone/>
            </a:pPr>
            <a:endParaRPr lang="ru-RU" sz="1000" b="1" dirty="0" smtClean="0">
              <a:solidFill>
                <a:srgbClr val="611C6F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AutoShape 2" descr="https://urfu.ru/fileadmin/user_upload/common_files/news/2015/Pamjatniki_v_mantijakh_2015/_ID_15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urfu.ru/fileadmin/user_upload/common_files/news/2015/Pamjatniki_v_mantijakh_2015/_ID_158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urfu.ru/fileadmin/user_upload/common_files/news/2015/Pamjatniki_v_mantijakh_2015/_ID_1587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l="11501" t="7334" r="42499" b="41316"/>
          <a:stretch/>
        </p:blipFill>
        <p:spPr>
          <a:xfrm>
            <a:off x="4422936" y="1979629"/>
            <a:ext cx="7769064" cy="487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1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>
            <a:extLst>
              <a:ext uri="{FF2B5EF4-FFF2-40B4-BE49-F238E27FC236}">
                <a16:creationId xmlns:a16="http://schemas.microsoft.com/office/drawing/2014/main" id="{4D03CCD5-056C-4557-8E77-3C8B49A60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068" y="4833953"/>
            <a:ext cx="3279932" cy="2024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6.jpg">
            <a:extLst>
              <a:ext uri="{FF2B5EF4-FFF2-40B4-BE49-F238E27FC236}">
                <a16:creationId xmlns:a16="http://schemas.microsoft.com/office/drawing/2014/main" id="{C6654461-8A2C-471D-BCD8-49B745CD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36891" cy="212248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19">
            <a:extLst>
              <a:ext uri="{FF2B5EF4-FFF2-40B4-BE49-F238E27FC236}">
                <a16:creationId xmlns:a16="http://schemas.microsoft.com/office/drawing/2014/main" id="{A23084E5-D7BC-4CCE-9CAD-3EB2E004C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523" y="593191"/>
            <a:ext cx="8020130" cy="93610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 sz="3000"/>
            </a:pPr>
            <a:r>
              <a:rPr lang="ru-RU" sz="4000" b="1" dirty="0" smtClean="0">
                <a:solidFill>
                  <a:srgbClr val="E9410C"/>
                </a:solidFill>
                <a:latin typeface="+mn-lt"/>
              </a:rPr>
              <a:t>Твой учебный план</a:t>
            </a:r>
            <a:endParaRPr lang="ru-RU" sz="4000" b="1" dirty="0">
              <a:solidFill>
                <a:srgbClr val="E9410C"/>
              </a:solidFill>
              <a:latin typeface="+mn-lt"/>
            </a:endParaRPr>
          </a:p>
        </p:txBody>
      </p:sp>
      <p:sp>
        <p:nvSpPr>
          <p:cNvPr id="7" name="Объект 8">
            <a:extLst>
              <a:ext uri="{FF2B5EF4-FFF2-40B4-BE49-F238E27FC236}">
                <a16:creationId xmlns:a16="http://schemas.microsoft.com/office/drawing/2014/main" id="{5661B9F9-EFFE-4001-8DC7-98C19BD79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649968" cy="4894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611C6F"/>
                </a:solidFill>
              </a:rPr>
              <a:t>Проектное обучение</a:t>
            </a:r>
          </a:p>
          <a:p>
            <a:pPr marL="0" indent="0">
              <a:buNone/>
            </a:pPr>
            <a:endParaRPr lang="ru-RU" sz="1000" b="1" dirty="0" smtClean="0">
              <a:solidFill>
                <a:srgbClr val="611C6F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AutoShape 2" descr="https://urfu.ru/fileadmin/user_upload/common_files/news/2015/Pamjatniki_v_mantijakh_2015/_ID_15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urfu.ru/fileadmin/user_upload/common_files/news/2015/Pamjatniki_v_mantijakh_2015/_ID_158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urfu.ru/fileadmin/user_upload/common_files/news/2015/Pamjatniki_v_mantijakh_2015/_ID_1587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://ascinemadoc.ru/wp-content/uploads/2019/09/poster_111016-1200x67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77" b="25206"/>
          <a:stretch/>
        </p:blipFill>
        <p:spPr bwMode="auto">
          <a:xfrm>
            <a:off x="5285232" y="1986387"/>
            <a:ext cx="6726652" cy="166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43793" t="29166" r="29353" b="38440"/>
          <a:stretch/>
        </p:blipFill>
        <p:spPr>
          <a:xfrm>
            <a:off x="4160520" y="4019547"/>
            <a:ext cx="4183159" cy="2838453"/>
          </a:xfrm>
          <a:prstGeom prst="rect">
            <a:avLst/>
          </a:prstGeom>
        </p:spPr>
      </p:pic>
      <p:pic>
        <p:nvPicPr>
          <p:cNvPr id="2052" name="Picture 4" descr="http://xn--80awbpbep.xn--p1ai/uploadedFiles/catalogimages/icons/300x250_cropped/rekord-final-vertialnyy-PANTONE-485C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5"/>
          <a:stretch/>
        </p:blipFill>
        <p:spPr bwMode="auto">
          <a:xfrm>
            <a:off x="0" y="2589953"/>
            <a:ext cx="3770402" cy="289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97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>
            <a:extLst>
              <a:ext uri="{FF2B5EF4-FFF2-40B4-BE49-F238E27FC236}">
                <a16:creationId xmlns:a16="http://schemas.microsoft.com/office/drawing/2014/main" id="{4D03CCD5-056C-4557-8E77-3C8B49A60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068" y="4833953"/>
            <a:ext cx="3279932" cy="2024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6.jpg">
            <a:extLst>
              <a:ext uri="{FF2B5EF4-FFF2-40B4-BE49-F238E27FC236}">
                <a16:creationId xmlns:a16="http://schemas.microsoft.com/office/drawing/2014/main" id="{C6654461-8A2C-471D-BCD8-49B745CD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36891" cy="212248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19">
            <a:extLst>
              <a:ext uri="{FF2B5EF4-FFF2-40B4-BE49-F238E27FC236}">
                <a16:creationId xmlns:a16="http://schemas.microsoft.com/office/drawing/2014/main" id="{A23084E5-D7BC-4CCE-9CAD-3EB2E004C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523" y="593191"/>
            <a:ext cx="8020130" cy="93610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 sz="3000"/>
            </a:pPr>
            <a:r>
              <a:rPr lang="ru-RU" sz="4000" b="1" dirty="0" smtClean="0">
                <a:solidFill>
                  <a:srgbClr val="E9410C"/>
                </a:solidFill>
                <a:latin typeface="+mn-lt"/>
              </a:rPr>
              <a:t>Твои преподаватели</a:t>
            </a:r>
            <a:endParaRPr lang="ru-RU" sz="4000" b="1" dirty="0">
              <a:solidFill>
                <a:srgbClr val="E9410C"/>
              </a:solidFill>
              <a:latin typeface="+mn-lt"/>
            </a:endParaRPr>
          </a:p>
        </p:txBody>
      </p:sp>
      <p:sp>
        <p:nvSpPr>
          <p:cNvPr id="7" name="Объект 8">
            <a:extLst>
              <a:ext uri="{FF2B5EF4-FFF2-40B4-BE49-F238E27FC236}">
                <a16:creationId xmlns:a16="http://schemas.microsoft.com/office/drawing/2014/main" id="{5661B9F9-EFFE-4001-8DC7-98C19BD79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649968" cy="48941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AutoShape 2" descr="https://urfu.ru/fileadmin/user_upload/common_files/news/2015/Pamjatniki_v_mantijakh_2015/_ID_15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urfu.ru/fileadmin/user_upload/common_files/news/2015/Pamjatniki_v_mantijakh_2015/_ID_158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urfu.ru/fileadmin/user_upload/common_files/news/2015/Pamjatniki_v_mantijakh_2015/_ID_1587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 descr="http://sila.media/wp-content/uploads/2015/12/%D0%91%D0%B5%D0%B7-%D0%B8%D0%BC%D0%B5%D0%BD%D0%B8-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9" r="34816"/>
          <a:stretch/>
        </p:blipFill>
        <p:spPr bwMode="auto">
          <a:xfrm>
            <a:off x="3675136" y="1522343"/>
            <a:ext cx="3199136" cy="303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.ytimg.com/vi/UdgEAyY5iYo/maxresdefaul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4" t="2607" r="30926" b="20860"/>
          <a:stretch/>
        </p:blipFill>
        <p:spPr bwMode="auto">
          <a:xfrm>
            <a:off x="6181344" y="3142126"/>
            <a:ext cx="2848405" cy="371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ytimg.com/vi/0Vu19TR-i6w/maxresdefault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2" r="15903"/>
          <a:stretch/>
        </p:blipFill>
        <p:spPr bwMode="auto">
          <a:xfrm>
            <a:off x="7594" y="1907722"/>
            <a:ext cx="3305859" cy="304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agilka.ru/upload/iblock/d8c/d8c375e9419a2a55639773619a1fec78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3" t="11869" r="12059" b="11030"/>
          <a:stretch/>
        </p:blipFill>
        <p:spPr bwMode="auto">
          <a:xfrm>
            <a:off x="8802977" y="1529295"/>
            <a:ext cx="3389023" cy="368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.ura.news/760/images/news/upload/news/268/130/1052268130/251710_Fotovistavka_ID_Kommersant_Prezentatsiya_knigi_Ekaterinburg_Sverdlovsk_Vtoraya_polovina_xx_veka_250x0_3871.2581.0.0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5" t="10634" r="28828" b="31354"/>
          <a:stretch/>
        </p:blipFill>
        <p:spPr bwMode="auto">
          <a:xfrm>
            <a:off x="2145149" y="3686201"/>
            <a:ext cx="2266425" cy="317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81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>
            <a:extLst>
              <a:ext uri="{FF2B5EF4-FFF2-40B4-BE49-F238E27FC236}">
                <a16:creationId xmlns:a16="http://schemas.microsoft.com/office/drawing/2014/main" id="{4D03CCD5-056C-4557-8E77-3C8B49A60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068" y="4833953"/>
            <a:ext cx="3279932" cy="2024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6.jpg">
            <a:extLst>
              <a:ext uri="{FF2B5EF4-FFF2-40B4-BE49-F238E27FC236}">
                <a16:creationId xmlns:a16="http://schemas.microsoft.com/office/drawing/2014/main" id="{C6654461-8A2C-471D-BCD8-49B745CD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36891" cy="212248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19">
            <a:extLst>
              <a:ext uri="{FF2B5EF4-FFF2-40B4-BE49-F238E27FC236}">
                <a16:creationId xmlns:a16="http://schemas.microsoft.com/office/drawing/2014/main" id="{A23084E5-D7BC-4CCE-9CAD-3EB2E004C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523" y="593191"/>
            <a:ext cx="8020130" cy="93610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 sz="3000"/>
            </a:pPr>
            <a:r>
              <a:rPr lang="ru-RU" sz="4000" b="1" dirty="0" smtClean="0">
                <a:solidFill>
                  <a:srgbClr val="E9410C"/>
                </a:solidFill>
                <a:latin typeface="+mn-lt"/>
              </a:rPr>
              <a:t>Чему ты научишься</a:t>
            </a:r>
            <a:endParaRPr lang="ru-RU" sz="4000" b="1" dirty="0">
              <a:solidFill>
                <a:srgbClr val="E9410C"/>
              </a:solidFill>
              <a:latin typeface="+mn-lt"/>
            </a:endParaRPr>
          </a:p>
        </p:txBody>
      </p:sp>
      <p:sp>
        <p:nvSpPr>
          <p:cNvPr id="7" name="Объект 8">
            <a:extLst>
              <a:ext uri="{FF2B5EF4-FFF2-40B4-BE49-F238E27FC236}">
                <a16:creationId xmlns:a16="http://schemas.microsoft.com/office/drawing/2014/main" id="{5661B9F9-EFFE-4001-8DC7-98C19BD79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6488" y="2246249"/>
            <a:ext cx="10591800" cy="4931791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ru-RU" b="1" spc="-25" dirty="0"/>
              <a:t>Р</a:t>
            </a:r>
            <a:r>
              <a:rPr lang="ru-RU" b="1" spc="-25" dirty="0" smtClean="0"/>
              <a:t>аботать </a:t>
            </a:r>
            <a:r>
              <a:rPr lang="ru-RU" b="1" spc="-25" dirty="0"/>
              <a:t>с </a:t>
            </a:r>
            <a:r>
              <a:rPr lang="ru-RU" b="1" spc="-25" dirty="0" smtClean="0"/>
              <a:t>текстом,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spc="-25" dirty="0"/>
              <a:t>И</a:t>
            </a:r>
            <a:r>
              <a:rPr lang="ru-RU" b="1" spc="-25" dirty="0" smtClean="0"/>
              <a:t>скать </a:t>
            </a:r>
            <a:r>
              <a:rPr lang="ru-RU" b="1" spc="-25" dirty="0"/>
              <a:t>и обрабатывать </a:t>
            </a:r>
            <a:r>
              <a:rPr lang="ru-RU" b="1" spc="-25" dirty="0" smtClean="0"/>
              <a:t>факты,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spc="-25" dirty="0" err="1"/>
              <a:t>К</a:t>
            </a:r>
            <a:r>
              <a:rPr lang="ru-RU" b="1" spc="-25" dirty="0" err="1" smtClean="0"/>
              <a:t>реативить</a:t>
            </a:r>
            <a:r>
              <a:rPr lang="ru-RU" b="1" spc="-25" dirty="0" smtClean="0"/>
              <a:t> контент,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spc="-25" dirty="0"/>
              <a:t>У</a:t>
            </a:r>
            <a:r>
              <a:rPr lang="ru-RU" b="1" spc="-25" dirty="0" smtClean="0"/>
              <a:t>правлять </a:t>
            </a:r>
            <a:r>
              <a:rPr lang="ru-RU" b="1" spc="-25" dirty="0"/>
              <a:t>каналами распространения </a:t>
            </a:r>
            <a:r>
              <a:rPr lang="ru-RU" b="1" spc="-25" dirty="0" smtClean="0"/>
              <a:t>информации,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spc="-25" dirty="0"/>
              <a:t>П</a:t>
            </a:r>
            <a:r>
              <a:rPr lang="ru-RU" b="1" spc="-25" dirty="0" smtClean="0"/>
              <a:t>ользоваться </a:t>
            </a:r>
            <a:r>
              <a:rPr lang="ru-RU" b="1" spc="-25" dirty="0" err="1" smtClean="0"/>
              <a:t>медиатехнологиями</a:t>
            </a:r>
            <a:r>
              <a:rPr lang="ru-RU" b="1" spc="-25" dirty="0" smtClean="0"/>
              <a:t>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spc="-25" dirty="0"/>
              <a:t>У</a:t>
            </a:r>
            <a:r>
              <a:rPr lang="ru-RU" b="1" spc="-25" dirty="0" smtClean="0"/>
              <a:t>правлять событиями,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spc="-25" dirty="0"/>
              <a:t>В</a:t>
            </a:r>
            <a:r>
              <a:rPr lang="ru-RU" b="1" spc="-25" dirty="0" smtClean="0"/>
              <a:t>ладеть </a:t>
            </a:r>
            <a:r>
              <a:rPr lang="ru-RU" b="1" spc="-25" dirty="0"/>
              <a:t>искусством </a:t>
            </a:r>
            <a:r>
              <a:rPr lang="ru-RU" b="1" spc="-25" dirty="0" smtClean="0"/>
              <a:t>самопрезентации,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spc="-25" dirty="0"/>
              <a:t>У</a:t>
            </a:r>
            <a:r>
              <a:rPr lang="ru-RU" b="1" spc="-25" dirty="0" smtClean="0"/>
              <a:t>правлять имиджем,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spc="-25" dirty="0"/>
              <a:t>П</a:t>
            </a:r>
            <a:r>
              <a:rPr lang="ru-RU" b="1" spc="-25" dirty="0" smtClean="0"/>
              <a:t>родвигать </a:t>
            </a:r>
            <a:r>
              <a:rPr lang="ru-RU" b="1" spc="-25" dirty="0"/>
              <a:t>людей, товары и услуги.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189392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>
            <a:extLst>
              <a:ext uri="{FF2B5EF4-FFF2-40B4-BE49-F238E27FC236}">
                <a16:creationId xmlns:a16="http://schemas.microsoft.com/office/drawing/2014/main" id="{4D03CCD5-056C-4557-8E77-3C8B49A60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068" y="4833953"/>
            <a:ext cx="3279932" cy="2024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6.jpg">
            <a:extLst>
              <a:ext uri="{FF2B5EF4-FFF2-40B4-BE49-F238E27FC236}">
                <a16:creationId xmlns:a16="http://schemas.microsoft.com/office/drawing/2014/main" id="{C6654461-8A2C-471D-BCD8-49B745CD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36891" cy="212248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19">
            <a:extLst>
              <a:ext uri="{FF2B5EF4-FFF2-40B4-BE49-F238E27FC236}">
                <a16:creationId xmlns:a16="http://schemas.microsoft.com/office/drawing/2014/main" id="{A23084E5-D7BC-4CCE-9CAD-3EB2E004C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523" y="593191"/>
            <a:ext cx="8020130" cy="93610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 sz="3000"/>
            </a:pPr>
            <a:r>
              <a:rPr lang="ru-RU" sz="4000" b="1" dirty="0" smtClean="0">
                <a:solidFill>
                  <a:srgbClr val="E9410C"/>
                </a:solidFill>
                <a:latin typeface="+mn-lt"/>
              </a:rPr>
              <a:t>Кем ты сможешь работать</a:t>
            </a:r>
            <a:endParaRPr lang="ru-RU" sz="4000" b="1" dirty="0">
              <a:solidFill>
                <a:srgbClr val="E9410C"/>
              </a:solidFill>
              <a:latin typeface="+mn-lt"/>
            </a:endParaRPr>
          </a:p>
        </p:txBody>
      </p:sp>
      <p:sp>
        <p:nvSpPr>
          <p:cNvPr id="7" name="Объект 8">
            <a:extLst>
              <a:ext uri="{FF2B5EF4-FFF2-40B4-BE49-F238E27FC236}">
                <a16:creationId xmlns:a16="http://schemas.microsoft.com/office/drawing/2014/main" id="{5661B9F9-EFFE-4001-8DC7-98C19BD79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91800" cy="4931791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b="1" dirty="0" err="1"/>
              <a:t>Smm</a:t>
            </a:r>
            <a:r>
              <a:rPr lang="ru-RU" b="1" dirty="0"/>
              <a:t>-менеджер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/>
              <a:t>Интернет-маркетолог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PR</a:t>
            </a:r>
            <a:r>
              <a:rPr lang="ru-RU" b="1" dirty="0"/>
              <a:t>-менеджер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Телеведущий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Репортер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Медиапродюсер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Сценарист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Видеограф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Пресс-секретарь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Event-</a:t>
            </a:r>
            <a:r>
              <a:rPr lang="ru-RU" b="1" dirty="0" smtClean="0"/>
              <a:t>менеджер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err="1" smtClean="0"/>
              <a:t>Медиапланер</a:t>
            </a:r>
            <a:r>
              <a:rPr lang="ru-RU" b="1" dirty="0" smtClean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Архитектор медийных проектов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6" t="5736" r="6551" b="20776"/>
          <a:stretch/>
        </p:blipFill>
        <p:spPr>
          <a:xfrm>
            <a:off x="5730949" y="1825625"/>
            <a:ext cx="6134987" cy="407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3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>
            <a:extLst>
              <a:ext uri="{FF2B5EF4-FFF2-40B4-BE49-F238E27FC236}">
                <a16:creationId xmlns:a16="http://schemas.microsoft.com/office/drawing/2014/main" id="{4D03CCD5-056C-4557-8E77-3C8B49A60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068" y="4833953"/>
            <a:ext cx="3279932" cy="2024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6.jpg">
            <a:extLst>
              <a:ext uri="{FF2B5EF4-FFF2-40B4-BE49-F238E27FC236}">
                <a16:creationId xmlns:a16="http://schemas.microsoft.com/office/drawing/2014/main" id="{C6654461-8A2C-471D-BCD8-49B745CD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36891" cy="212248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19">
            <a:extLst>
              <a:ext uri="{FF2B5EF4-FFF2-40B4-BE49-F238E27FC236}">
                <a16:creationId xmlns:a16="http://schemas.microsoft.com/office/drawing/2014/main" id="{A23084E5-D7BC-4CCE-9CAD-3EB2E004C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523" y="593191"/>
            <a:ext cx="8020130" cy="93610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 sz="3000"/>
            </a:pPr>
            <a:r>
              <a:rPr lang="ru-RU" sz="4000" b="1" dirty="0">
                <a:solidFill>
                  <a:srgbClr val="E9410C"/>
                </a:solidFill>
                <a:latin typeface="+mn-lt"/>
              </a:rPr>
              <a:t>Партнеры и работодатели</a:t>
            </a:r>
          </a:p>
        </p:txBody>
      </p:sp>
      <p:pic>
        <p:nvPicPr>
          <p:cNvPr id="2052" name="Picture 4" descr="https://yt3.ggpht.com/a/AGF-l7-fH_mwmq-1e_F953dGbHdxu_flzkCVnTVkRQ=s900-c-k-c0xffffffff-no-rj-m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" t="31194" r="5494" b="27589"/>
          <a:stretch/>
        </p:blipFill>
        <p:spPr bwMode="auto">
          <a:xfrm>
            <a:off x="2233561" y="4810036"/>
            <a:ext cx="3553658" cy="166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bs.twimg.com/profile_images/631542806859812864/WInRMZQU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9" r="10587"/>
          <a:stretch/>
        </p:blipFill>
        <p:spPr bwMode="auto">
          <a:xfrm>
            <a:off x="9290304" y="1541670"/>
            <a:ext cx="1890910" cy="241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mtdata.ru/u21/photo798D/20555457027-0/origin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359" y="5082398"/>
            <a:ext cx="3382100" cy="177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ksk66.ru/wp-content/uploads/2019/09/s-yaJxKb4U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459" y="4219600"/>
            <a:ext cx="2830541" cy="26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un9-27.userapi.com/c855736/v855736074/132921/1M6ysJ85io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36" y="2476617"/>
            <a:ext cx="2237057" cy="223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static.tildacdn.com/tild6563-6635-4165-b364-623731646337/2c2a558b386e60546abf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2" b="35842"/>
          <a:stretch/>
        </p:blipFill>
        <p:spPr bwMode="auto">
          <a:xfrm>
            <a:off x="3027800" y="3016667"/>
            <a:ext cx="4518159" cy="135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hh.ru/employer-logo/2847793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4" t="19257" r="13046" b="14820"/>
          <a:stretch/>
        </p:blipFill>
        <p:spPr bwMode="auto">
          <a:xfrm>
            <a:off x="289836" y="5114455"/>
            <a:ext cx="1490473" cy="146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ekaterinburg-tr.gazprom.ru/_ah/img/8np1URdhFisTzKt76SuGPw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" t="40151" r="9402" b="44478"/>
          <a:stretch/>
        </p:blipFill>
        <p:spPr bwMode="auto">
          <a:xfrm>
            <a:off x="2732100" y="1811317"/>
            <a:ext cx="6110237" cy="99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935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11656D27-B141-49B3-AF89-46DB8128F045}"/>
              </a:ext>
            </a:extLst>
          </p:cNvPr>
          <p:cNvSpPr/>
          <p:nvPr/>
        </p:nvSpPr>
        <p:spPr>
          <a:xfrm>
            <a:off x="6297302" y="2122486"/>
            <a:ext cx="5573727" cy="26196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id="{4D03CCD5-056C-4557-8E77-3C8B49A60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068" y="4833953"/>
            <a:ext cx="3279932" cy="202404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DF5F25B-2F93-479F-BEA7-7C397D4E729D}"/>
              </a:ext>
            </a:extLst>
          </p:cNvPr>
          <p:cNvSpPr/>
          <p:nvPr/>
        </p:nvSpPr>
        <p:spPr>
          <a:xfrm>
            <a:off x="357738" y="2122486"/>
            <a:ext cx="5573728" cy="26196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image6.jpg">
            <a:extLst>
              <a:ext uri="{FF2B5EF4-FFF2-40B4-BE49-F238E27FC236}">
                <a16:creationId xmlns:a16="http://schemas.microsoft.com/office/drawing/2014/main" id="{C6654461-8A2C-471D-BCD8-49B745CD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36891" cy="212248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485658B-B89E-48C6-8220-D8E179098CCE}"/>
              </a:ext>
            </a:extLst>
          </p:cNvPr>
          <p:cNvSpPr/>
          <p:nvPr/>
        </p:nvSpPr>
        <p:spPr>
          <a:xfrm>
            <a:off x="3416847" y="4917633"/>
            <a:ext cx="5358306" cy="16203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hape 119">
            <a:extLst>
              <a:ext uri="{FF2B5EF4-FFF2-40B4-BE49-F238E27FC236}">
                <a16:creationId xmlns:a16="http://schemas.microsoft.com/office/drawing/2014/main" id="{A23084E5-D7BC-4CCE-9CAD-3EB2E004C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523" y="593191"/>
            <a:ext cx="8020130" cy="93610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 sz="3000"/>
            </a:pPr>
            <a:r>
              <a:rPr lang="ru-RU" sz="4000" b="1" dirty="0">
                <a:solidFill>
                  <a:srgbClr val="E9410C"/>
                </a:solidFill>
                <a:latin typeface="+mn-lt"/>
              </a:rPr>
              <a:t>Поступление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0B86B25-A2A8-4630-A5A0-429CB365F40C}"/>
              </a:ext>
            </a:extLst>
          </p:cNvPr>
          <p:cNvSpPr/>
          <p:nvPr/>
        </p:nvSpPr>
        <p:spPr>
          <a:xfrm>
            <a:off x="465449" y="2656501"/>
            <a:ext cx="5358305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400" b="1" dirty="0">
                <a:solidFill>
                  <a:srgbClr val="E9410C"/>
                </a:solidFill>
              </a:rPr>
              <a:t>Формы обучения и количество мест:</a:t>
            </a:r>
          </a:p>
          <a:p>
            <a:pPr lvl="1"/>
            <a:r>
              <a:rPr lang="ru-RU" sz="2400" b="1" dirty="0">
                <a:solidFill>
                  <a:srgbClr val="E9410C"/>
                </a:solidFill>
              </a:rPr>
              <a:t>Очная форма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611C6F"/>
                </a:solidFill>
              </a:rPr>
              <a:t>Бюджет: 4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611C6F"/>
                </a:solidFill>
              </a:rPr>
              <a:t>Внебюджет</a:t>
            </a:r>
            <a:r>
              <a:rPr lang="ru-RU" sz="2000" b="1" dirty="0">
                <a:solidFill>
                  <a:srgbClr val="611C6F"/>
                </a:solidFill>
              </a:rPr>
              <a:t>: </a:t>
            </a:r>
            <a:r>
              <a:rPr lang="ru-RU" sz="2000" b="1" dirty="0" smtClean="0">
                <a:solidFill>
                  <a:srgbClr val="611C6F"/>
                </a:solidFill>
              </a:rPr>
              <a:t>120</a:t>
            </a:r>
            <a:endParaRPr lang="ru-RU" sz="2000" b="1" dirty="0">
              <a:solidFill>
                <a:srgbClr val="611C6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704A7B8-162F-4F31-B75A-2511240A3465}"/>
              </a:ext>
            </a:extLst>
          </p:cNvPr>
          <p:cNvSpPr/>
          <p:nvPr/>
        </p:nvSpPr>
        <p:spPr>
          <a:xfrm>
            <a:off x="3995788" y="5035328"/>
            <a:ext cx="5236596" cy="13849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400" b="1" dirty="0">
                <a:solidFill>
                  <a:srgbClr val="E9410C"/>
                </a:solidFill>
              </a:rPr>
              <a:t>Минимальные баллы ЕГЭ 2020: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611C6F"/>
                </a:solidFill>
              </a:rPr>
              <a:t>Русский язык: 40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611C6F"/>
                </a:solidFill>
              </a:rPr>
              <a:t>Обществознание: 44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611C6F"/>
                </a:solidFill>
              </a:rPr>
              <a:t>Творческое испытание: 40</a:t>
            </a:r>
            <a:endParaRPr lang="ru-RU" sz="2000" b="1" dirty="0">
              <a:solidFill>
                <a:srgbClr val="611C6F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01A0EB3-8C0F-49E8-B968-BCEF73A1B9E4}"/>
              </a:ext>
            </a:extLst>
          </p:cNvPr>
          <p:cNvSpPr/>
          <p:nvPr/>
        </p:nvSpPr>
        <p:spPr>
          <a:xfrm>
            <a:off x="6453738" y="2662763"/>
            <a:ext cx="5738262" cy="13849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400" b="1" dirty="0">
                <a:solidFill>
                  <a:srgbClr val="E9410C"/>
                </a:solidFill>
              </a:rPr>
              <a:t>Стоимость обучения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611C6F"/>
                </a:solidFill>
              </a:rPr>
              <a:t>От 124 </a:t>
            </a:r>
            <a:r>
              <a:rPr lang="ru-RU" sz="2000" b="1" dirty="0">
                <a:solidFill>
                  <a:srgbClr val="611C6F"/>
                </a:solidFill>
              </a:rPr>
              <a:t>до 130 баллов – </a:t>
            </a:r>
            <a:r>
              <a:rPr lang="ru-RU" sz="2000" b="1" dirty="0" smtClean="0">
                <a:solidFill>
                  <a:srgbClr val="611C6F"/>
                </a:solidFill>
              </a:rPr>
              <a:t>200 </a:t>
            </a:r>
            <a:r>
              <a:rPr lang="ru-RU" sz="2000" b="1" dirty="0">
                <a:solidFill>
                  <a:srgbClr val="611C6F"/>
                </a:solidFill>
              </a:rPr>
              <a:t>0</a:t>
            </a:r>
            <a:r>
              <a:rPr lang="ru-RU" sz="2000" b="1" dirty="0" smtClean="0">
                <a:solidFill>
                  <a:srgbClr val="611C6F"/>
                </a:solidFill>
              </a:rPr>
              <a:t>00 </a:t>
            </a:r>
            <a:r>
              <a:rPr lang="ru-RU" sz="2000" b="1" dirty="0">
                <a:solidFill>
                  <a:srgbClr val="611C6F"/>
                </a:solidFill>
              </a:rPr>
              <a:t>рублей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611C6F"/>
                </a:solidFill>
              </a:rPr>
              <a:t>От 130 до </a:t>
            </a:r>
            <a:r>
              <a:rPr lang="ru-RU" sz="2000" b="1" dirty="0" smtClean="0">
                <a:solidFill>
                  <a:srgbClr val="611C6F"/>
                </a:solidFill>
              </a:rPr>
              <a:t>262 </a:t>
            </a:r>
            <a:r>
              <a:rPr lang="ru-RU" sz="2000" b="1" dirty="0">
                <a:solidFill>
                  <a:srgbClr val="611C6F"/>
                </a:solidFill>
              </a:rPr>
              <a:t>баллов – </a:t>
            </a:r>
            <a:r>
              <a:rPr lang="ru-RU" sz="2000" b="1" dirty="0" smtClean="0">
                <a:solidFill>
                  <a:srgbClr val="611C6F"/>
                </a:solidFill>
              </a:rPr>
              <a:t>185 </a:t>
            </a:r>
            <a:r>
              <a:rPr lang="ru-RU" sz="2000" b="1" dirty="0">
                <a:solidFill>
                  <a:srgbClr val="611C6F"/>
                </a:solidFill>
              </a:rPr>
              <a:t>500 рублей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611C6F"/>
                </a:solidFill>
              </a:rPr>
              <a:t>Более </a:t>
            </a:r>
            <a:r>
              <a:rPr lang="ru-RU" sz="2000" b="1" dirty="0" smtClean="0">
                <a:solidFill>
                  <a:srgbClr val="611C6F"/>
                </a:solidFill>
              </a:rPr>
              <a:t>262 </a:t>
            </a:r>
            <a:r>
              <a:rPr lang="ru-RU" sz="2000" b="1" dirty="0">
                <a:solidFill>
                  <a:srgbClr val="611C6F"/>
                </a:solidFill>
              </a:rPr>
              <a:t>баллов – </a:t>
            </a:r>
            <a:r>
              <a:rPr lang="ru-RU" sz="2000" b="1" dirty="0" smtClean="0">
                <a:solidFill>
                  <a:srgbClr val="611C6F"/>
                </a:solidFill>
              </a:rPr>
              <a:t>148 </a:t>
            </a:r>
            <a:r>
              <a:rPr lang="ru-RU" sz="2000" b="1" dirty="0">
                <a:solidFill>
                  <a:srgbClr val="611C6F"/>
                </a:solidFill>
              </a:rPr>
              <a:t>400 </a:t>
            </a:r>
            <a:r>
              <a:rPr lang="ru-RU" sz="2000" b="1" dirty="0" smtClean="0">
                <a:solidFill>
                  <a:srgbClr val="611C6F"/>
                </a:solidFill>
              </a:rPr>
              <a:t>рублей</a:t>
            </a:r>
            <a:endParaRPr lang="ru-RU" sz="2000" b="1" dirty="0">
              <a:solidFill>
                <a:srgbClr val="611C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7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>
            <a:extLst>
              <a:ext uri="{FF2B5EF4-FFF2-40B4-BE49-F238E27FC236}">
                <a16:creationId xmlns:a16="http://schemas.microsoft.com/office/drawing/2014/main" id="{4D03CCD5-056C-4557-8E77-3C8B49A60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068" y="4833953"/>
            <a:ext cx="3279932" cy="2024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6.jpg">
            <a:extLst>
              <a:ext uri="{FF2B5EF4-FFF2-40B4-BE49-F238E27FC236}">
                <a16:creationId xmlns:a16="http://schemas.microsoft.com/office/drawing/2014/main" id="{C6654461-8A2C-471D-BCD8-49B745CD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36891" cy="212248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19">
            <a:extLst>
              <a:ext uri="{FF2B5EF4-FFF2-40B4-BE49-F238E27FC236}">
                <a16:creationId xmlns:a16="http://schemas.microsoft.com/office/drawing/2014/main" id="{A23084E5-D7BC-4CCE-9CAD-3EB2E004C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523" y="593191"/>
            <a:ext cx="8020130" cy="93610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 sz="3000"/>
            </a:pPr>
            <a:r>
              <a:rPr lang="ru-RU" sz="4000" b="1" dirty="0" smtClean="0">
                <a:solidFill>
                  <a:srgbClr val="E9410C"/>
                </a:solidFill>
                <a:latin typeface="+mn-lt"/>
              </a:rPr>
              <a:t>Творческое испытание</a:t>
            </a:r>
            <a:endParaRPr lang="ru-RU" sz="4000" b="1" dirty="0">
              <a:solidFill>
                <a:srgbClr val="E9410C"/>
              </a:solidFill>
              <a:latin typeface="+mn-lt"/>
            </a:endParaRPr>
          </a:p>
        </p:txBody>
      </p:sp>
      <p:sp>
        <p:nvSpPr>
          <p:cNvPr id="7" name="Объект 8">
            <a:extLst>
              <a:ext uri="{FF2B5EF4-FFF2-40B4-BE49-F238E27FC236}">
                <a16:creationId xmlns:a16="http://schemas.microsoft.com/office/drawing/2014/main" id="{5661B9F9-EFFE-4001-8DC7-98C19BD79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765536" cy="4894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611C6F"/>
                </a:solidFill>
              </a:rPr>
              <a:t>Первый этап – </a:t>
            </a:r>
            <a:r>
              <a:rPr lang="ru-RU" b="1" dirty="0" smtClean="0">
                <a:solidFill>
                  <a:srgbClr val="E9410C"/>
                </a:solidFill>
              </a:rPr>
              <a:t>ПОРТФОЛИО</a:t>
            </a:r>
            <a:r>
              <a:rPr lang="ru-RU" b="1" dirty="0" smtClean="0">
                <a:solidFill>
                  <a:srgbClr val="611C6F"/>
                </a:solidFill>
              </a:rPr>
              <a:t> (до 50 баллов)</a:t>
            </a:r>
          </a:p>
          <a:p>
            <a:pPr marL="0" indent="0">
              <a:buNone/>
            </a:pPr>
            <a:endParaRPr lang="ru-RU" sz="1000" b="1" dirty="0" smtClean="0">
              <a:solidFill>
                <a:srgbClr val="611C6F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Материалы СМИ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Материалы </a:t>
            </a:r>
            <a:r>
              <a:rPr lang="ru-RU" b="1" dirty="0" err="1" smtClean="0"/>
              <a:t>соцсетей</a:t>
            </a:r>
            <a:endParaRPr lang="ru-RU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/>
              <a:t>Б</a:t>
            </a:r>
            <a:r>
              <a:rPr lang="ru-RU" b="1" dirty="0" smtClean="0"/>
              <a:t>логи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Материалы школьных медиа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Рекламные и </a:t>
            </a:r>
            <a:r>
              <a:rPr lang="ru-RU" b="1" dirty="0" err="1" smtClean="0"/>
              <a:t>промоматериалы</a:t>
            </a:r>
            <a:endParaRPr lang="ru-RU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Работы кинематографического характера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Авторские подкасты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Организация мероприятий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Профессиональное фото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Инфографика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AutoShape 2" descr="https://urfu.ru/fileadmin/user_upload/common_files/news/2015/Pamjatniki_v_mantijakh_2015/_ID_15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urfu.ru/fileadmin/user_upload/common_files/news/2015/Pamjatniki_v_mantijakh_2015/_ID_158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urfu.ru/fileadmin/user_upload/common_files/news/2015/Pamjatniki_v_mantijakh_2015/_ID_1587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63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>
            <a:extLst>
              <a:ext uri="{FF2B5EF4-FFF2-40B4-BE49-F238E27FC236}">
                <a16:creationId xmlns:a16="http://schemas.microsoft.com/office/drawing/2014/main" id="{4D03CCD5-056C-4557-8E77-3C8B49A60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068" y="4833953"/>
            <a:ext cx="3279932" cy="2024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6.jpg">
            <a:extLst>
              <a:ext uri="{FF2B5EF4-FFF2-40B4-BE49-F238E27FC236}">
                <a16:creationId xmlns:a16="http://schemas.microsoft.com/office/drawing/2014/main" id="{C6654461-8A2C-471D-BCD8-49B745CD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36891" cy="212248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19">
            <a:extLst>
              <a:ext uri="{FF2B5EF4-FFF2-40B4-BE49-F238E27FC236}">
                <a16:creationId xmlns:a16="http://schemas.microsoft.com/office/drawing/2014/main" id="{A23084E5-D7BC-4CCE-9CAD-3EB2E004C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523" y="593191"/>
            <a:ext cx="8020130" cy="93610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 sz="3000"/>
            </a:pPr>
            <a:r>
              <a:rPr lang="ru-RU" sz="4000" b="1" dirty="0" smtClean="0">
                <a:solidFill>
                  <a:srgbClr val="E9410C"/>
                </a:solidFill>
                <a:latin typeface="+mn-lt"/>
              </a:rPr>
              <a:t>Творческое испытание</a:t>
            </a:r>
            <a:endParaRPr lang="ru-RU" sz="4000" b="1" dirty="0">
              <a:solidFill>
                <a:srgbClr val="E9410C"/>
              </a:solidFill>
              <a:latin typeface="+mn-lt"/>
            </a:endParaRPr>
          </a:p>
        </p:txBody>
      </p:sp>
      <p:sp>
        <p:nvSpPr>
          <p:cNvPr id="7" name="Объект 8">
            <a:extLst>
              <a:ext uri="{FF2B5EF4-FFF2-40B4-BE49-F238E27FC236}">
                <a16:creationId xmlns:a16="http://schemas.microsoft.com/office/drawing/2014/main" id="{5661B9F9-EFFE-4001-8DC7-98C19BD79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765536" cy="4894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smtClean="0">
                <a:solidFill>
                  <a:srgbClr val="611C6F"/>
                </a:solidFill>
              </a:rPr>
              <a:t>Второ</a:t>
            </a:r>
            <a:r>
              <a:rPr lang="ru-RU" b="1" smtClean="0">
                <a:solidFill>
                  <a:srgbClr val="611C6F"/>
                </a:solidFill>
              </a:rPr>
              <a:t>й </a:t>
            </a:r>
            <a:r>
              <a:rPr lang="ru-RU" b="1" dirty="0" smtClean="0">
                <a:solidFill>
                  <a:srgbClr val="611C6F"/>
                </a:solidFill>
              </a:rPr>
              <a:t>этап – </a:t>
            </a:r>
            <a:r>
              <a:rPr lang="ru-RU" b="1" dirty="0" smtClean="0">
                <a:solidFill>
                  <a:srgbClr val="E9410C"/>
                </a:solidFill>
              </a:rPr>
              <a:t>СОБЕСЕДОВАНИЕ</a:t>
            </a:r>
            <a:r>
              <a:rPr lang="ru-RU" b="1" dirty="0" smtClean="0">
                <a:solidFill>
                  <a:srgbClr val="611C6F"/>
                </a:solidFill>
              </a:rPr>
              <a:t> (до 50 баллов)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611C6F"/>
                </a:solidFill>
              </a:rPr>
              <a:t>Задача – продемонстрировать общекультурный уровень, </a:t>
            </a:r>
            <a:br>
              <a:rPr lang="ru-RU" sz="2400" b="1" dirty="0" smtClean="0">
                <a:solidFill>
                  <a:srgbClr val="611C6F"/>
                </a:solidFill>
              </a:rPr>
            </a:br>
            <a:r>
              <a:rPr lang="ru-RU" sz="2400" b="1" dirty="0" smtClean="0">
                <a:solidFill>
                  <a:srgbClr val="611C6F"/>
                </a:solidFill>
              </a:rPr>
              <a:t>понимание профессиональной среды, степень мотивации</a:t>
            </a:r>
            <a:endParaRPr lang="ru-RU" sz="2400" b="1" dirty="0">
              <a:solidFill>
                <a:srgbClr val="611C6F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611C6F"/>
                </a:solidFill>
              </a:rPr>
              <a:t>Темы для собеседования: </a:t>
            </a:r>
            <a:endParaRPr lang="ru-RU" sz="1000" b="1" dirty="0" smtClean="0">
              <a:solidFill>
                <a:srgbClr val="611C6F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Российские и зарубежные СМИ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Реклама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Кинематограф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Интернет-технологии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PR</a:t>
            </a:r>
            <a:endParaRPr lang="ru-RU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Профессиональная фотография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Event</a:t>
            </a:r>
            <a:r>
              <a:rPr lang="ru-RU" b="1" dirty="0" smtClean="0"/>
              <a:t>-индустрия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AutoShape 2" descr="https://urfu.ru/fileadmin/user_upload/common_files/news/2015/Pamjatniki_v_mantijakh_2015/_ID_15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urfu.ru/fileadmin/user_upload/common_files/news/2015/Pamjatniki_v_mantijakh_2015/_ID_158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urfu.ru/fileadmin/user_upload/common_files/news/2015/Pamjatniki_v_mantijakh_2015/_ID_1587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89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19">
            <a:extLst>
              <a:ext uri="{FF2B5EF4-FFF2-40B4-BE49-F238E27FC236}">
                <a16:creationId xmlns:a16="http://schemas.microsoft.com/office/drawing/2014/main" id="{A23084E5-D7BC-4CCE-9CAD-3EB2E004C87A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 sz="3000"/>
            </a:pPr>
            <a:r>
              <a:rPr lang="ru-RU" sz="4000" b="1" dirty="0" smtClean="0">
                <a:solidFill>
                  <a:srgbClr val="E9410C"/>
                </a:solidFill>
                <a:latin typeface="+mn-lt"/>
              </a:rPr>
              <a:t>Давайте знакомиться</a:t>
            </a:r>
            <a:endParaRPr lang="ru-RU" sz="4000" b="1" dirty="0">
              <a:solidFill>
                <a:srgbClr val="E9410C"/>
              </a:solidFill>
              <a:latin typeface="+mn-lt"/>
            </a:endParaRPr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id="{4D03CCD5-056C-4557-8E77-3C8B49A60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068" y="4833953"/>
            <a:ext cx="3279932" cy="2024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6.jpg">
            <a:extLst>
              <a:ext uri="{FF2B5EF4-FFF2-40B4-BE49-F238E27FC236}">
                <a16:creationId xmlns:a16="http://schemas.microsoft.com/office/drawing/2014/main" id="{C6654461-8A2C-471D-BCD8-49B745CD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36891" cy="212248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id="{5661B9F9-EFFE-4001-8DC7-98C19BD79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54249"/>
            <a:ext cx="7151850" cy="4330626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ru-RU" b="1" spc="-25" dirty="0">
                <a:solidFill>
                  <a:srgbClr val="611C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Алексей Фаюстов</a:t>
            </a:r>
            <a:r>
              <a:rPr lang="ru-RU" sz="2400" spc="-25" dirty="0">
                <a:solidFill>
                  <a:srgbClr val="611C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2400" spc="-25" dirty="0">
                <a:solidFill>
                  <a:srgbClr val="611C6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2400" spc="-25" dirty="0" smtClean="0">
              <a:solidFill>
                <a:srgbClr val="611C6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2400" i="1" spc="-25" dirty="0" smtClean="0">
                <a:solidFill>
                  <a:srgbClr val="611C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руководитель образовательной</a:t>
            </a:r>
            <a:r>
              <a:rPr lang="en-US" sz="2400" i="1" spc="-25" dirty="0" smtClean="0">
                <a:solidFill>
                  <a:srgbClr val="611C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i="1" spc="-25" dirty="0" smtClean="0">
                <a:solidFill>
                  <a:srgbClr val="611C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программы,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2400" i="1" spc="-25" dirty="0" smtClean="0">
                <a:solidFill>
                  <a:srgbClr val="611C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доцент </a:t>
            </a:r>
            <a:r>
              <a:rPr lang="ru-RU" sz="2400" i="1" spc="-25" dirty="0">
                <a:solidFill>
                  <a:srgbClr val="611C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факультета </a:t>
            </a:r>
            <a:r>
              <a:rPr lang="ru-RU" sz="2400" i="1" spc="-25" dirty="0" smtClean="0">
                <a:solidFill>
                  <a:srgbClr val="611C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журналистики,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2400" i="1" spc="-25" dirty="0">
                <a:solidFill>
                  <a:srgbClr val="611C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</a:t>
            </a:r>
            <a:r>
              <a:rPr lang="ru-RU" sz="2400" i="1" spc="-25" dirty="0" smtClean="0">
                <a:solidFill>
                  <a:srgbClr val="611C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роректор по информационной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2400" i="1" spc="-25" dirty="0" smtClean="0">
                <a:solidFill>
                  <a:srgbClr val="611C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политике УрФУ,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2400" i="1" spc="-25" dirty="0" smtClean="0">
                <a:solidFill>
                  <a:srgbClr val="611C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телеведущий</a:t>
            </a:r>
            <a:r>
              <a:rPr lang="ru-RU" sz="2400" i="1" spc="-25" dirty="0">
                <a:solidFill>
                  <a:srgbClr val="611C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2400" i="1" spc="-25" dirty="0">
                <a:solidFill>
                  <a:srgbClr val="611C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член Академии Российского телевидения</a:t>
            </a:r>
            <a:r>
              <a:rPr lang="ru-RU" sz="2400" spc="-25" dirty="0">
                <a:solidFill>
                  <a:srgbClr val="611C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2400" spc="-25" dirty="0">
                <a:solidFill>
                  <a:srgbClr val="611C6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2400" spc="-25" dirty="0" smtClean="0">
              <a:solidFill>
                <a:srgbClr val="611C6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2400" spc="-25" dirty="0" smtClean="0">
                <a:latin typeface="Verdana" panose="020B0604030504040204" pitchFamily="34" charset="0"/>
                <a:ea typeface="Verdana" panose="020B0604030504040204" pitchFamily="34" charset="0"/>
              </a:rPr>
              <a:t>+</a:t>
            </a:r>
            <a:r>
              <a:rPr lang="ru-RU" sz="2400" spc="-25" dirty="0">
                <a:latin typeface="Verdana" panose="020B0604030504040204" pitchFamily="34" charset="0"/>
                <a:ea typeface="Verdana" panose="020B0604030504040204" pitchFamily="34" charset="0"/>
              </a:rPr>
              <a:t>7 (982) </a:t>
            </a:r>
            <a:r>
              <a:rPr lang="ru-RU" sz="2400" spc="-25" dirty="0" smtClean="0">
                <a:latin typeface="Verdana" panose="020B0604030504040204" pitchFamily="34" charset="0"/>
                <a:ea typeface="Verdana" panose="020B0604030504040204" pitchFamily="34" charset="0"/>
              </a:rPr>
              <a:t>66-13-111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spc="-25" dirty="0" smtClean="0">
                <a:latin typeface="Verdana" panose="020B0604030504040204" pitchFamily="34" charset="0"/>
                <a:ea typeface="Verdana" panose="020B0604030504040204" pitchFamily="34" charset="0"/>
              </a:rPr>
              <a:t>a.fayustov@mail.ru</a:t>
            </a:r>
            <a:endParaRPr lang="ru-RU" altLang="ru-RU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7" t="13071" r="19622" b="10077"/>
          <a:stretch/>
        </p:blipFill>
        <p:spPr>
          <a:xfrm>
            <a:off x="7990051" y="1825625"/>
            <a:ext cx="4064010" cy="269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7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>
            <a:extLst>
              <a:ext uri="{FF2B5EF4-FFF2-40B4-BE49-F238E27FC236}">
                <a16:creationId xmlns:a16="http://schemas.microsoft.com/office/drawing/2014/main" id="{203067EE-86BD-441E-B1CA-72693607E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965" y="4836399"/>
            <a:ext cx="4373035" cy="2024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6.jpg">
            <a:extLst>
              <a:ext uri="{FF2B5EF4-FFF2-40B4-BE49-F238E27FC236}">
                <a16:creationId xmlns:a16="http://schemas.microsoft.com/office/drawing/2014/main" id="{9C91688E-68FA-495E-8002-57D76BAF7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6"/>
            <a:ext cx="3036891" cy="212248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19">
            <a:extLst>
              <a:ext uri="{FF2B5EF4-FFF2-40B4-BE49-F238E27FC236}">
                <a16:creationId xmlns:a16="http://schemas.microsoft.com/office/drawing/2014/main" id="{6624A2B0-5FC8-4B78-8FE0-EB30E198C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443" y="603562"/>
            <a:ext cx="9073008" cy="93610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 sz="3000"/>
            </a:pPr>
            <a:r>
              <a:rPr lang="ru-RU" b="1" dirty="0">
                <a:solidFill>
                  <a:srgbClr val="611C6F"/>
                </a:solidFill>
                <a:latin typeface="+mn-lt"/>
              </a:rPr>
              <a:t>УРАЛЬСКИЙ ГУМАНИТАРНЫЙ ИНСТИТУТ: </a:t>
            </a:r>
            <a:br>
              <a:rPr lang="ru-RU" b="1" dirty="0">
                <a:solidFill>
                  <a:srgbClr val="611C6F"/>
                </a:solidFill>
                <a:latin typeface="+mn-lt"/>
              </a:rPr>
            </a:br>
            <a:r>
              <a:rPr lang="ru-RU" sz="3000" b="1" dirty="0">
                <a:solidFill>
                  <a:srgbClr val="611C6F"/>
                </a:solidFill>
                <a:latin typeface="+mn-lt"/>
              </a:rPr>
              <a:t>контакты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0BC812-78F8-43C5-9275-D6AD8D32D3F0}"/>
              </a:ext>
            </a:extLst>
          </p:cNvPr>
          <p:cNvSpPr/>
          <p:nvPr/>
        </p:nvSpPr>
        <p:spPr>
          <a:xfrm rot="10800000" flipV="1">
            <a:off x="850374" y="4654675"/>
            <a:ext cx="43730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E9410C"/>
                </a:solidFill>
                <a:ea typeface="Calibri Light"/>
                <a:cs typeface="Calibri Light"/>
                <a:sym typeface="Calibri Light"/>
              </a:rPr>
              <a:t>Горячая линия </a:t>
            </a:r>
            <a:br>
              <a:rPr lang="ru-RU" sz="2400" b="1" dirty="0" smtClean="0">
                <a:solidFill>
                  <a:srgbClr val="E9410C"/>
                </a:solidFill>
                <a:ea typeface="Calibri Light"/>
                <a:cs typeface="Calibri Light"/>
                <a:sym typeface="Calibri Light"/>
              </a:rPr>
            </a:br>
            <a:r>
              <a:rPr lang="ru-RU" sz="2400" b="1" dirty="0" smtClean="0">
                <a:solidFill>
                  <a:srgbClr val="E9410C"/>
                </a:solidFill>
                <a:ea typeface="Calibri Light"/>
                <a:cs typeface="Calibri Light"/>
                <a:sym typeface="Calibri Light"/>
              </a:rPr>
              <a:t>отборочной комиссии:</a:t>
            </a:r>
            <a:endParaRPr lang="en-US" sz="2400" b="1" dirty="0" smtClean="0">
              <a:solidFill>
                <a:srgbClr val="E9410C"/>
              </a:solidFill>
              <a:ea typeface="Calibri Light"/>
              <a:cs typeface="Calibri Light"/>
              <a:sym typeface="Calibri Light"/>
            </a:endParaRPr>
          </a:p>
          <a:p>
            <a:r>
              <a:rPr lang="ru-RU" sz="2400" b="1" dirty="0" smtClean="0">
                <a:solidFill>
                  <a:srgbClr val="611C6F"/>
                </a:solidFill>
                <a:ea typeface="Calibri Light"/>
                <a:cs typeface="Calibri Light"/>
                <a:sym typeface="Calibri Light"/>
              </a:rPr>
              <a:t>8 (905) 800-35-95</a:t>
            </a:r>
          </a:p>
          <a:p>
            <a:r>
              <a:rPr lang="en-US" sz="2400" b="1" dirty="0" smtClean="0">
                <a:solidFill>
                  <a:srgbClr val="611C6F"/>
                </a:solidFill>
                <a:cs typeface="Calibri Light"/>
                <a:sym typeface="Calibri Light"/>
                <a:hlinkClick r:id="rId4"/>
              </a:rPr>
              <a:t>gumanitarii.priem@urfu.ru</a:t>
            </a:r>
            <a:endParaRPr lang="ru-RU" sz="2400" b="1" dirty="0">
              <a:solidFill>
                <a:srgbClr val="611C6F"/>
              </a:solidFill>
              <a:cs typeface="Calibri Light"/>
              <a:sym typeface="Calibri Light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2169622-BE70-411A-AA7F-E1E1C7BD600A}"/>
              </a:ext>
            </a:extLst>
          </p:cNvPr>
          <p:cNvSpPr/>
          <p:nvPr/>
        </p:nvSpPr>
        <p:spPr>
          <a:xfrm>
            <a:off x="7054656" y="2459504"/>
            <a:ext cx="1495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611C6F"/>
                </a:solidFill>
              </a:rPr>
              <a:t>ugi_urfu</a:t>
            </a:r>
            <a:endParaRPr lang="ru-RU" sz="2400" b="1" dirty="0">
              <a:solidFill>
                <a:srgbClr val="611C6F"/>
              </a:solidFill>
            </a:endParaRPr>
          </a:p>
        </p:txBody>
      </p:sp>
      <p:pic>
        <p:nvPicPr>
          <p:cNvPr id="4100" name="Picture 4" descr="ÐÐ°ÑÑÐ¸Ð½ÐºÐ¸ Ð¿Ð¾ Ð·Ð°Ð¿ÑÐ¾ÑÑ instagram logo">
            <a:extLst>
              <a:ext uri="{FF2B5EF4-FFF2-40B4-BE49-F238E27FC236}">
                <a16:creationId xmlns:a16="http://schemas.microsoft.com/office/drawing/2014/main" id="{5B087D08-D7DB-4671-B9AB-11CDAD69A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39" y="3110792"/>
            <a:ext cx="476672" cy="47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Ð°ÑÑÐ¸Ð½ÐºÐ¸ Ð¿Ð¾ Ð·Ð°Ð¿ÑÐ¾ÑÑ vk logo">
            <a:extLst>
              <a:ext uri="{FF2B5EF4-FFF2-40B4-BE49-F238E27FC236}">
                <a16:creationId xmlns:a16="http://schemas.microsoft.com/office/drawing/2014/main" id="{CBA62F01-9F52-4F34-9D7E-6E4CF0267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39" y="2510627"/>
            <a:ext cx="476672" cy="47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C37C95B-8C49-4BA4-8F90-2FF4511142AD}"/>
              </a:ext>
            </a:extLst>
          </p:cNvPr>
          <p:cNvSpPr/>
          <p:nvPr/>
        </p:nvSpPr>
        <p:spPr>
          <a:xfrm>
            <a:off x="7054656" y="3068184"/>
            <a:ext cx="1261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611C6F"/>
                </a:solidFill>
              </a:rPr>
              <a:t>ugi_urfu</a:t>
            </a:r>
            <a:endParaRPr lang="ru-RU" sz="2400" b="1" dirty="0">
              <a:solidFill>
                <a:srgbClr val="611C6F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687B689-B333-479D-9867-1913832D9B7B}"/>
              </a:ext>
            </a:extLst>
          </p:cNvPr>
          <p:cNvSpPr/>
          <p:nvPr/>
        </p:nvSpPr>
        <p:spPr>
          <a:xfrm>
            <a:off x="6337658" y="1997839"/>
            <a:ext cx="3449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E9410C"/>
                </a:solidFill>
              </a:rPr>
              <a:t>Мы в социальных сетях: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9A32BD8-233A-4D5B-B856-E004CE34B716}"/>
              </a:ext>
            </a:extLst>
          </p:cNvPr>
          <p:cNvSpPr/>
          <p:nvPr/>
        </p:nvSpPr>
        <p:spPr>
          <a:xfrm>
            <a:off x="850373" y="1997839"/>
            <a:ext cx="4032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E9410C"/>
                </a:solidFill>
                <a:ea typeface="Calibri Light"/>
                <a:cs typeface="Calibri Light"/>
                <a:sym typeface="Calibri Light"/>
              </a:rPr>
              <a:t>Официальный сайт: </a:t>
            </a:r>
            <a:r>
              <a:rPr lang="en-US" sz="2400" b="1" dirty="0">
                <a:solidFill>
                  <a:srgbClr val="611C6F"/>
                </a:solidFill>
                <a:ea typeface="Calibri Light"/>
                <a:cs typeface="Calibri Light"/>
                <a:sym typeface="Calibri Light"/>
              </a:rPr>
              <a:t>urgi.urfu.ru</a:t>
            </a:r>
          </a:p>
          <a:p>
            <a:pPr lvl="0"/>
            <a:r>
              <a:rPr lang="ru-RU" sz="2400" b="1" dirty="0">
                <a:solidFill>
                  <a:srgbClr val="E9410C"/>
                </a:solidFill>
                <a:ea typeface="Calibri Light"/>
                <a:cs typeface="Calibri Light"/>
                <a:sym typeface="Calibri Light"/>
              </a:rPr>
              <a:t>Раздел для абитуриентов «Как поступить?»:</a:t>
            </a:r>
          </a:p>
          <a:p>
            <a:pPr lvl="0"/>
            <a:r>
              <a:rPr lang="en-US" sz="2400" b="1" dirty="0">
                <a:solidFill>
                  <a:srgbClr val="611C6F"/>
                </a:solidFill>
                <a:ea typeface="Calibri Light"/>
                <a:cs typeface="Calibri Light"/>
                <a:sym typeface="Calibri Light"/>
              </a:rPr>
              <a:t>urgi.urfu.ru/</a:t>
            </a:r>
            <a:r>
              <a:rPr lang="en-US" sz="2400" b="1" dirty="0" err="1">
                <a:solidFill>
                  <a:srgbClr val="611C6F"/>
                </a:solidFill>
                <a:ea typeface="Calibri Light"/>
                <a:cs typeface="Calibri Light"/>
                <a:sym typeface="Calibri Light"/>
              </a:rPr>
              <a:t>ru</a:t>
            </a:r>
            <a:r>
              <a:rPr lang="en-US" sz="2400" b="1" dirty="0">
                <a:solidFill>
                  <a:srgbClr val="611C6F"/>
                </a:solidFill>
                <a:ea typeface="Calibri Light"/>
                <a:cs typeface="Calibri Light"/>
                <a:sym typeface="Calibri Light"/>
              </a:rPr>
              <a:t>/</a:t>
            </a:r>
            <a:r>
              <a:rPr lang="en-US" sz="2400" b="1" dirty="0" err="1">
                <a:solidFill>
                  <a:srgbClr val="611C6F"/>
                </a:solidFill>
                <a:ea typeface="Calibri Light"/>
                <a:cs typeface="Calibri Light"/>
                <a:sym typeface="Calibri Light"/>
              </a:rPr>
              <a:t>kak-postupit</a:t>
            </a:r>
            <a:r>
              <a:rPr lang="en-US" sz="2400" b="1" dirty="0">
                <a:solidFill>
                  <a:srgbClr val="611C6F"/>
                </a:solidFill>
                <a:ea typeface="Calibri Light"/>
                <a:cs typeface="Calibri Light"/>
                <a:sym typeface="Calibri Light"/>
              </a:rPr>
              <a:t>/</a:t>
            </a:r>
            <a:endParaRPr lang="ru-RU" sz="2400" b="1" dirty="0">
              <a:solidFill>
                <a:srgbClr val="611C6F"/>
              </a:solidFill>
              <a:ea typeface="Calibri Light"/>
              <a:cs typeface="Calibri Light"/>
              <a:sym typeface="Calibri Light"/>
            </a:endParaRPr>
          </a:p>
        </p:txBody>
      </p:sp>
      <p:pic>
        <p:nvPicPr>
          <p:cNvPr id="4104" name="Picture 8" descr="ÐÐ°ÑÑÐ¸Ð½ÐºÐ¸ Ð¿Ð¾ Ð·Ð°Ð¿ÑÐ¾ÑÑ facebook logo">
            <a:extLst>
              <a:ext uri="{FF2B5EF4-FFF2-40B4-BE49-F238E27FC236}">
                <a16:creationId xmlns:a16="http://schemas.microsoft.com/office/drawing/2014/main" id="{FED79F14-A146-4047-AB1E-B5DBA4A38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39" y="3705089"/>
            <a:ext cx="476672" cy="47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7F3B182-8A92-426C-843B-8C5C35618BCF}"/>
              </a:ext>
            </a:extLst>
          </p:cNvPr>
          <p:cNvSpPr/>
          <p:nvPr/>
        </p:nvSpPr>
        <p:spPr>
          <a:xfrm>
            <a:off x="7054656" y="3658237"/>
            <a:ext cx="1183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611C6F"/>
                </a:solidFill>
              </a:rPr>
              <a:t>i</a:t>
            </a:r>
            <a:r>
              <a:rPr lang="ru-RU" sz="2400" b="1" dirty="0" err="1">
                <a:solidFill>
                  <a:srgbClr val="611C6F"/>
                </a:solidFill>
              </a:rPr>
              <a:t>gniurfu</a:t>
            </a:r>
            <a:endParaRPr lang="ru-RU" sz="2400" b="1" dirty="0">
              <a:solidFill>
                <a:srgbClr val="611C6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00BC812-78F8-43C5-9275-D6AD8D32D3F0}"/>
              </a:ext>
            </a:extLst>
          </p:cNvPr>
          <p:cNvSpPr/>
          <p:nvPr/>
        </p:nvSpPr>
        <p:spPr>
          <a:xfrm rot="10800000" flipV="1">
            <a:off x="6481739" y="4579364"/>
            <a:ext cx="43730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E9410C"/>
                </a:solidFill>
                <a:ea typeface="Calibri Light"/>
                <a:cs typeface="Calibri Light"/>
                <a:sym typeface="Calibri Light"/>
              </a:rPr>
              <a:t>Консультации руководителя образовательной программы:</a:t>
            </a:r>
            <a:endParaRPr lang="en-US" sz="2400" b="1" dirty="0" smtClean="0">
              <a:solidFill>
                <a:srgbClr val="E9410C"/>
              </a:solidFill>
              <a:ea typeface="Calibri Light"/>
              <a:cs typeface="Calibri Light"/>
              <a:sym typeface="Calibri Light"/>
            </a:endParaRPr>
          </a:p>
          <a:p>
            <a:r>
              <a:rPr lang="ru-RU" sz="2400" b="1" dirty="0" smtClean="0">
                <a:solidFill>
                  <a:srgbClr val="611C6F"/>
                </a:solidFill>
                <a:ea typeface="Calibri Light"/>
                <a:cs typeface="Calibri Light"/>
                <a:sym typeface="Calibri Light"/>
              </a:rPr>
              <a:t>8 (982) 66-13-111</a:t>
            </a:r>
          </a:p>
          <a:p>
            <a:r>
              <a:rPr lang="en-US" sz="2400" b="1" dirty="0" smtClean="0">
                <a:solidFill>
                  <a:srgbClr val="611C6F"/>
                </a:solidFill>
                <a:cs typeface="Calibri Light"/>
                <a:sym typeface="Calibri Light"/>
                <a:hlinkClick r:id="rId4"/>
              </a:rPr>
              <a:t>a.fayustov@mail.ru</a:t>
            </a:r>
            <a:endParaRPr lang="ru-RU" sz="2400" b="1" dirty="0">
              <a:solidFill>
                <a:srgbClr val="611C6F"/>
              </a:solidFill>
              <a:cs typeface="Calibri Light"/>
              <a:sym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27803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>
            <a:extLst>
              <a:ext uri="{FF2B5EF4-FFF2-40B4-BE49-F238E27FC236}">
                <a16:creationId xmlns:a16="http://schemas.microsoft.com/office/drawing/2014/main" id="{4D03CCD5-056C-4557-8E77-3C8B49A60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068" y="4833953"/>
            <a:ext cx="3279932" cy="2024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6.jpg">
            <a:extLst>
              <a:ext uri="{FF2B5EF4-FFF2-40B4-BE49-F238E27FC236}">
                <a16:creationId xmlns:a16="http://schemas.microsoft.com/office/drawing/2014/main" id="{C6654461-8A2C-471D-BCD8-49B745CD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36891" cy="212248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19">
            <a:extLst>
              <a:ext uri="{FF2B5EF4-FFF2-40B4-BE49-F238E27FC236}">
                <a16:creationId xmlns:a16="http://schemas.microsoft.com/office/drawing/2014/main" id="{A23084E5-D7BC-4CCE-9CAD-3EB2E004C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523" y="593191"/>
            <a:ext cx="8020130" cy="93610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 sz="3000"/>
            </a:pPr>
            <a:r>
              <a:rPr lang="ru-RU" sz="4000" b="1" dirty="0" smtClean="0">
                <a:solidFill>
                  <a:srgbClr val="E9410C"/>
                </a:solidFill>
                <a:latin typeface="+mn-lt"/>
              </a:rPr>
              <a:t>Добро пожаловать в </a:t>
            </a:r>
            <a:r>
              <a:rPr lang="en-US" sz="4000" b="1" dirty="0" smtClean="0">
                <a:solidFill>
                  <a:srgbClr val="E9410C"/>
                </a:solidFill>
                <a:latin typeface="+mn-lt"/>
              </a:rPr>
              <a:t>media-family</a:t>
            </a:r>
            <a:r>
              <a:rPr lang="ru-RU" sz="4000" b="1" dirty="0" smtClean="0">
                <a:solidFill>
                  <a:srgbClr val="E9410C"/>
                </a:solidFill>
                <a:latin typeface="+mn-lt"/>
              </a:rPr>
              <a:t>!</a:t>
            </a:r>
            <a:endParaRPr lang="ru-RU" sz="4000" b="1" dirty="0">
              <a:solidFill>
                <a:srgbClr val="E9410C"/>
              </a:solidFill>
              <a:latin typeface="+mn-lt"/>
            </a:endParaRPr>
          </a:p>
        </p:txBody>
      </p:sp>
      <p:sp>
        <p:nvSpPr>
          <p:cNvPr id="3" name="AutoShape 2" descr="https://urfu.ru/fileadmin/user_upload/common_files/events/2020/04/20200427_dod_ug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4" descr="https://urfu.ru/fileadmin/user_upload/common_files/events/2020/04/20200427_dod_ugi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76494"/>
            <a:ext cx="10163012" cy="508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7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19">
            <a:extLst>
              <a:ext uri="{FF2B5EF4-FFF2-40B4-BE49-F238E27FC236}">
                <a16:creationId xmlns:a16="http://schemas.microsoft.com/office/drawing/2014/main" id="{A23084E5-D7BC-4CCE-9CAD-3EB2E004C87A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 sz="3000"/>
            </a:pPr>
            <a:r>
              <a:rPr lang="ru-RU" sz="4000" b="1" dirty="0" smtClean="0">
                <a:solidFill>
                  <a:srgbClr val="E9410C"/>
                </a:solidFill>
                <a:latin typeface="+mn-lt"/>
              </a:rPr>
              <a:t>Давайте знакомиться</a:t>
            </a:r>
            <a:endParaRPr lang="ru-RU" sz="4000" b="1" dirty="0">
              <a:solidFill>
                <a:srgbClr val="E9410C"/>
              </a:solidFill>
              <a:latin typeface="+mn-lt"/>
            </a:endParaRPr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id="{4D03CCD5-056C-4557-8E77-3C8B49A60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068" y="4833953"/>
            <a:ext cx="3279932" cy="2024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6.jpg">
            <a:extLst>
              <a:ext uri="{FF2B5EF4-FFF2-40B4-BE49-F238E27FC236}">
                <a16:creationId xmlns:a16="http://schemas.microsoft.com/office/drawing/2014/main" id="{C6654461-8A2C-471D-BCD8-49B745CD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36891" cy="212248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7" b="2000"/>
          <a:stretch/>
        </p:blipFill>
        <p:spPr>
          <a:xfrm>
            <a:off x="-4004" y="2304288"/>
            <a:ext cx="8232855" cy="45537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7"/>
          <a:stretch/>
        </p:blipFill>
        <p:spPr>
          <a:xfrm>
            <a:off x="8622134" y="914400"/>
            <a:ext cx="356986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3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19">
            <a:extLst>
              <a:ext uri="{FF2B5EF4-FFF2-40B4-BE49-F238E27FC236}">
                <a16:creationId xmlns:a16="http://schemas.microsoft.com/office/drawing/2014/main" id="{A23084E5-D7BC-4CCE-9CAD-3EB2E004C87A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 sz="3000"/>
            </a:pPr>
            <a:r>
              <a:rPr lang="ru-RU" sz="4000" b="1" dirty="0" smtClean="0">
                <a:solidFill>
                  <a:srgbClr val="E9410C"/>
                </a:solidFill>
                <a:latin typeface="+mn-lt"/>
              </a:rPr>
              <a:t>Новая программа!</a:t>
            </a:r>
            <a:endParaRPr lang="ru-RU" sz="4000" b="1" dirty="0">
              <a:solidFill>
                <a:srgbClr val="E9410C"/>
              </a:solidFill>
              <a:latin typeface="+mn-lt"/>
            </a:endParaRPr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id="{4D03CCD5-056C-4557-8E77-3C8B49A60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068" y="4833953"/>
            <a:ext cx="3279932" cy="2024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6.jpg">
            <a:extLst>
              <a:ext uri="{FF2B5EF4-FFF2-40B4-BE49-F238E27FC236}">
                <a16:creationId xmlns:a16="http://schemas.microsoft.com/office/drawing/2014/main" id="{C6654461-8A2C-471D-BCD8-49B745CD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36891" cy="212248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id="{5661B9F9-EFFE-4001-8DC7-98C19BD79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330696" cy="12650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611C6F"/>
                </a:solidFill>
              </a:rPr>
              <a:t>Кто такой медиакоммуникатор?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611C6F"/>
                </a:solidFill>
              </a:rPr>
              <a:t>Это универсальный </a:t>
            </a:r>
            <a:br>
              <a:rPr lang="ru-RU" b="1" dirty="0" smtClean="0">
                <a:solidFill>
                  <a:srgbClr val="611C6F"/>
                </a:solidFill>
              </a:rPr>
            </a:br>
            <a:r>
              <a:rPr lang="ru-RU" b="1" dirty="0" smtClean="0">
                <a:solidFill>
                  <a:srgbClr val="611C6F"/>
                </a:solidFill>
              </a:rPr>
              <a:t>коммуни</a:t>
            </a:r>
            <a:r>
              <a:rPr lang="ru-RU" b="1" dirty="0" smtClean="0">
                <a:solidFill>
                  <a:srgbClr val="E9410C"/>
                </a:solidFill>
              </a:rPr>
              <a:t>актор</a:t>
            </a:r>
            <a:r>
              <a:rPr lang="ru-RU" b="1" dirty="0" smtClean="0">
                <a:solidFill>
                  <a:srgbClr val="611C6F"/>
                </a:solidFill>
              </a:rPr>
              <a:t> в области медиа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" name="Picture 2" descr="https://im0-tub-ru.yandex.net/i?id=06e2c71760a869599bc437fedac49991-l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" b="9317"/>
          <a:stretch/>
        </p:blipFill>
        <p:spPr bwMode="auto">
          <a:xfrm>
            <a:off x="2193602" y="3337560"/>
            <a:ext cx="3826700" cy="354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cs2.a5.ru/media/c6/e3/98/256_c6e398025eed40323cf99d1b892c0b9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58" y="3135325"/>
            <a:ext cx="1937310" cy="372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4.depositphotos.com/1005091/340/v/950/depositphotos_3400543-stock-illustration-cartoon-businessman-with-newspap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981" y="2615184"/>
            <a:ext cx="2902045" cy="423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sostav.ru/articles/rus/2012/15.06/news/images/f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5" r="4904"/>
          <a:stretch/>
        </p:blipFill>
        <p:spPr bwMode="auto">
          <a:xfrm>
            <a:off x="9341463" y="1137845"/>
            <a:ext cx="2868565" cy="326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>
            <a:extLst>
              <a:ext uri="{FF2B5EF4-FFF2-40B4-BE49-F238E27FC236}">
                <a16:creationId xmlns:a16="http://schemas.microsoft.com/office/drawing/2014/main" id="{4D03CCD5-056C-4557-8E77-3C8B49A60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068" y="4833953"/>
            <a:ext cx="3279932" cy="2024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6.jpg">
            <a:extLst>
              <a:ext uri="{FF2B5EF4-FFF2-40B4-BE49-F238E27FC236}">
                <a16:creationId xmlns:a16="http://schemas.microsoft.com/office/drawing/2014/main" id="{C6654461-8A2C-471D-BCD8-49B745CD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36891" cy="212248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19">
            <a:extLst>
              <a:ext uri="{FF2B5EF4-FFF2-40B4-BE49-F238E27FC236}">
                <a16:creationId xmlns:a16="http://schemas.microsoft.com/office/drawing/2014/main" id="{A23084E5-D7BC-4CCE-9CAD-3EB2E004C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523" y="593191"/>
            <a:ext cx="8020130" cy="93610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 sz="3000"/>
            </a:pPr>
            <a:r>
              <a:rPr lang="ru-RU" sz="4000" b="1" dirty="0" smtClean="0">
                <a:solidFill>
                  <a:srgbClr val="E9410C"/>
                </a:solidFill>
                <a:latin typeface="+mn-lt"/>
              </a:rPr>
              <a:t>Твой учебный план</a:t>
            </a:r>
            <a:endParaRPr lang="ru-RU" sz="4000" b="1" dirty="0">
              <a:solidFill>
                <a:srgbClr val="E9410C"/>
              </a:solidFill>
              <a:latin typeface="+mn-lt"/>
            </a:endParaRPr>
          </a:p>
        </p:txBody>
      </p:sp>
      <p:sp>
        <p:nvSpPr>
          <p:cNvPr id="7" name="Объект 8">
            <a:extLst>
              <a:ext uri="{FF2B5EF4-FFF2-40B4-BE49-F238E27FC236}">
                <a16:creationId xmlns:a16="http://schemas.microsoft.com/office/drawing/2014/main" id="{5661B9F9-EFFE-4001-8DC7-98C19BD79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649968" cy="4337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611C6F"/>
                </a:solidFill>
              </a:rPr>
              <a:t>Первый курс – погружаемся</a:t>
            </a:r>
          </a:p>
          <a:p>
            <a:pPr marL="0" indent="0">
              <a:buNone/>
            </a:pPr>
            <a:endParaRPr lang="ru-RU" sz="1000" b="1" dirty="0" smtClean="0">
              <a:solidFill>
                <a:srgbClr val="611C6F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Современный русский язык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Основы драматургии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Современный медиапродукт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Основы личностного роста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err="1" smtClean="0"/>
              <a:t>Медиаэкономика</a:t>
            </a:r>
            <a:endParaRPr lang="ru-RU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Основы ТВ и видеосъемки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Технология создания </a:t>
            </a:r>
            <a:r>
              <a:rPr lang="ru-RU" b="1" dirty="0" err="1" smtClean="0"/>
              <a:t>медиатекста</a:t>
            </a:r>
            <a:endParaRPr lang="ru-RU" b="1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t="21272" r="35854" b="6667"/>
          <a:stretch/>
        </p:blipFill>
        <p:spPr>
          <a:xfrm>
            <a:off x="6886206" y="1825625"/>
            <a:ext cx="4979729" cy="445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1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>
            <a:extLst>
              <a:ext uri="{FF2B5EF4-FFF2-40B4-BE49-F238E27FC236}">
                <a16:creationId xmlns:a16="http://schemas.microsoft.com/office/drawing/2014/main" id="{4D03CCD5-056C-4557-8E77-3C8B49A60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068" y="4833953"/>
            <a:ext cx="3279932" cy="2024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6.jpg">
            <a:extLst>
              <a:ext uri="{FF2B5EF4-FFF2-40B4-BE49-F238E27FC236}">
                <a16:creationId xmlns:a16="http://schemas.microsoft.com/office/drawing/2014/main" id="{C6654461-8A2C-471D-BCD8-49B745CD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36891" cy="212248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19">
            <a:extLst>
              <a:ext uri="{FF2B5EF4-FFF2-40B4-BE49-F238E27FC236}">
                <a16:creationId xmlns:a16="http://schemas.microsoft.com/office/drawing/2014/main" id="{A23084E5-D7BC-4CCE-9CAD-3EB2E004C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523" y="593191"/>
            <a:ext cx="8020130" cy="93610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 sz="3000"/>
            </a:pPr>
            <a:r>
              <a:rPr lang="ru-RU" sz="4000" b="1" dirty="0" smtClean="0">
                <a:solidFill>
                  <a:srgbClr val="E9410C"/>
                </a:solidFill>
                <a:latin typeface="+mn-lt"/>
              </a:rPr>
              <a:t>Твой учебный план</a:t>
            </a:r>
            <a:endParaRPr lang="ru-RU" sz="4000" b="1" dirty="0">
              <a:solidFill>
                <a:srgbClr val="E9410C"/>
              </a:solidFill>
              <a:latin typeface="+mn-lt"/>
            </a:endParaRPr>
          </a:p>
        </p:txBody>
      </p:sp>
      <p:sp>
        <p:nvSpPr>
          <p:cNvPr id="7" name="Объект 8">
            <a:extLst>
              <a:ext uri="{FF2B5EF4-FFF2-40B4-BE49-F238E27FC236}">
                <a16:creationId xmlns:a16="http://schemas.microsoft.com/office/drawing/2014/main" id="{5661B9F9-EFFE-4001-8DC7-98C19BD79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649968" cy="47214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611C6F"/>
                </a:solidFill>
              </a:rPr>
              <a:t>Второй курс – расширяем палитру</a:t>
            </a:r>
          </a:p>
          <a:p>
            <a:pPr marL="0" indent="0">
              <a:buNone/>
            </a:pPr>
            <a:endParaRPr lang="ru-RU" sz="1000" b="1" dirty="0" smtClean="0">
              <a:solidFill>
                <a:srgbClr val="611C6F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Основы </a:t>
            </a:r>
            <a:r>
              <a:rPr lang="en-US" b="1" dirty="0" err="1" smtClean="0"/>
              <a:t>smm</a:t>
            </a:r>
            <a:endParaRPr lang="ru-RU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Практика эффективной коммуникации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Интернет-проектирование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Медиадизайн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Позиционирование и бренд-технологии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Звуковые медиа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Технологии </a:t>
            </a:r>
            <a:r>
              <a:rPr lang="en-US" b="1" dirty="0" smtClean="0"/>
              <a:t>event</a:t>
            </a:r>
            <a:r>
              <a:rPr lang="ru-RU" b="1" dirty="0" smtClean="0"/>
              <a:t>-сервиса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Медиапланирование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Актерское мастерство и техника речи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ru-RU" b="1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ru-RU" b="1" dirty="0"/>
          </a:p>
          <a:p>
            <a:pPr marL="457200" lvl="1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9" t="5824" r="6459" b="6855"/>
          <a:stretch/>
        </p:blipFill>
        <p:spPr>
          <a:xfrm>
            <a:off x="7596963" y="1825625"/>
            <a:ext cx="4191000" cy="4225732"/>
          </a:xfrm>
          <a:prstGeom prst="rect">
            <a:avLst/>
          </a:prstGeom>
          <a:scene3d>
            <a:camera prst="orthographicFront">
              <a:rot lat="0" lon="11099976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61240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>
            <a:extLst>
              <a:ext uri="{FF2B5EF4-FFF2-40B4-BE49-F238E27FC236}">
                <a16:creationId xmlns:a16="http://schemas.microsoft.com/office/drawing/2014/main" id="{4D03CCD5-056C-4557-8E77-3C8B49A60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068" y="4833953"/>
            <a:ext cx="3279932" cy="2024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6.jpg">
            <a:extLst>
              <a:ext uri="{FF2B5EF4-FFF2-40B4-BE49-F238E27FC236}">
                <a16:creationId xmlns:a16="http://schemas.microsoft.com/office/drawing/2014/main" id="{C6654461-8A2C-471D-BCD8-49B745CD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36891" cy="212248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19">
            <a:extLst>
              <a:ext uri="{FF2B5EF4-FFF2-40B4-BE49-F238E27FC236}">
                <a16:creationId xmlns:a16="http://schemas.microsoft.com/office/drawing/2014/main" id="{A23084E5-D7BC-4CCE-9CAD-3EB2E004C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523" y="593191"/>
            <a:ext cx="8020130" cy="93610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 sz="3000"/>
            </a:pPr>
            <a:r>
              <a:rPr lang="ru-RU" sz="4000" b="1" dirty="0" smtClean="0">
                <a:solidFill>
                  <a:srgbClr val="E9410C"/>
                </a:solidFill>
                <a:latin typeface="+mn-lt"/>
              </a:rPr>
              <a:t>Твой учебный план</a:t>
            </a:r>
            <a:endParaRPr lang="ru-RU" sz="4000" b="1" dirty="0">
              <a:solidFill>
                <a:srgbClr val="E9410C"/>
              </a:solidFill>
              <a:latin typeface="+mn-lt"/>
            </a:endParaRPr>
          </a:p>
        </p:txBody>
      </p:sp>
      <p:sp>
        <p:nvSpPr>
          <p:cNvPr id="7" name="Объект 8">
            <a:extLst>
              <a:ext uri="{FF2B5EF4-FFF2-40B4-BE49-F238E27FC236}">
                <a16:creationId xmlns:a16="http://schemas.microsoft.com/office/drawing/2014/main" id="{5661B9F9-EFFE-4001-8DC7-98C19BD79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649968" cy="47214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611C6F"/>
                </a:solidFill>
              </a:rPr>
              <a:t>Третий курс – усложняем задачу</a:t>
            </a:r>
          </a:p>
          <a:p>
            <a:pPr marL="0" indent="0">
              <a:buNone/>
            </a:pPr>
            <a:endParaRPr lang="ru-RU" sz="1000" b="1" dirty="0" smtClean="0">
              <a:solidFill>
                <a:srgbClr val="611C6F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Копирайтинг и </a:t>
            </a:r>
            <a:r>
              <a:rPr lang="ru-RU" b="1" dirty="0" err="1" smtClean="0"/>
              <a:t>спичрайтинг</a:t>
            </a:r>
            <a:endParaRPr lang="ru-RU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Аудиовизуальные технологии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Основы издательской деятельности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Современный </a:t>
            </a:r>
            <a:r>
              <a:rPr lang="en-US" b="1" dirty="0" smtClean="0"/>
              <a:t>PR</a:t>
            </a:r>
            <a:r>
              <a:rPr lang="ru-RU" b="1" dirty="0" smtClean="0"/>
              <a:t>-департамент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err="1" smtClean="0"/>
              <a:t>Медиамаркетинг</a:t>
            </a:r>
            <a:endParaRPr lang="ru-RU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Сценарное мастерство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Язык рекламы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Продюсирование в медиасфере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err="1" smtClean="0"/>
              <a:t>Геймификация</a:t>
            </a:r>
            <a:endParaRPr lang="ru-RU" b="1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ru-RU" b="1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ru-RU" b="1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ru-RU" b="1" dirty="0"/>
          </a:p>
          <a:p>
            <a:pPr marL="457200" lvl="1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9" t="5824" r="6459" b="6855"/>
          <a:stretch/>
        </p:blipFill>
        <p:spPr>
          <a:xfrm>
            <a:off x="7596963" y="1825625"/>
            <a:ext cx="4191000" cy="4225732"/>
          </a:xfrm>
          <a:prstGeom prst="rect">
            <a:avLst/>
          </a:prstGeom>
          <a:scene3d>
            <a:camera prst="orthographicFront">
              <a:rot lat="0" lon="11099976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49112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>
            <a:extLst>
              <a:ext uri="{FF2B5EF4-FFF2-40B4-BE49-F238E27FC236}">
                <a16:creationId xmlns:a16="http://schemas.microsoft.com/office/drawing/2014/main" id="{4D03CCD5-056C-4557-8E77-3C8B49A60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068" y="4833953"/>
            <a:ext cx="3279932" cy="2024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6.jpg">
            <a:extLst>
              <a:ext uri="{FF2B5EF4-FFF2-40B4-BE49-F238E27FC236}">
                <a16:creationId xmlns:a16="http://schemas.microsoft.com/office/drawing/2014/main" id="{C6654461-8A2C-471D-BCD8-49B745CD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36891" cy="212248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19">
            <a:extLst>
              <a:ext uri="{FF2B5EF4-FFF2-40B4-BE49-F238E27FC236}">
                <a16:creationId xmlns:a16="http://schemas.microsoft.com/office/drawing/2014/main" id="{A23084E5-D7BC-4CCE-9CAD-3EB2E004C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523" y="593191"/>
            <a:ext cx="8020130" cy="93610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 sz="3000"/>
            </a:pPr>
            <a:r>
              <a:rPr lang="ru-RU" sz="4000" b="1" dirty="0" smtClean="0">
                <a:solidFill>
                  <a:srgbClr val="E9410C"/>
                </a:solidFill>
                <a:latin typeface="+mn-lt"/>
              </a:rPr>
              <a:t>Твой учебный план</a:t>
            </a:r>
            <a:endParaRPr lang="ru-RU" sz="4000" b="1" dirty="0">
              <a:solidFill>
                <a:srgbClr val="E9410C"/>
              </a:solidFill>
              <a:latin typeface="+mn-lt"/>
            </a:endParaRPr>
          </a:p>
        </p:txBody>
      </p:sp>
      <p:sp>
        <p:nvSpPr>
          <p:cNvPr id="7" name="Объект 8">
            <a:extLst>
              <a:ext uri="{FF2B5EF4-FFF2-40B4-BE49-F238E27FC236}">
                <a16:creationId xmlns:a16="http://schemas.microsoft.com/office/drawing/2014/main" id="{5661B9F9-EFFE-4001-8DC7-98C19BD79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649968" cy="4337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611C6F"/>
                </a:solidFill>
              </a:rPr>
              <a:t>Четвертый курс – специализируемся</a:t>
            </a:r>
          </a:p>
          <a:p>
            <a:pPr marL="0" indent="0">
              <a:buNone/>
            </a:pPr>
            <a:endParaRPr lang="ru-RU" sz="1000" b="1" dirty="0">
              <a:solidFill>
                <a:srgbClr val="611C6F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E9410C"/>
                </a:solidFill>
              </a:rPr>
              <a:t>Модуль 1 – Аудиовизуальные технологии </a:t>
            </a:r>
          </a:p>
          <a:p>
            <a:pPr marL="0" indent="0">
              <a:buNone/>
            </a:pPr>
            <a:endParaRPr lang="ru-RU" sz="1000" b="1" dirty="0" smtClean="0">
              <a:solidFill>
                <a:srgbClr val="611C6F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Фотоискусство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Видеопроизводство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Инфографика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Кинопроизводство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Технологии радиовещания</a:t>
            </a:r>
          </a:p>
          <a:p>
            <a:pPr marL="457200" lvl="1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2" t="39535" r="16550" b="12249"/>
          <a:stretch/>
        </p:blipFill>
        <p:spPr>
          <a:xfrm>
            <a:off x="7737100" y="1929563"/>
            <a:ext cx="3976577" cy="330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>
            <a:extLst>
              <a:ext uri="{FF2B5EF4-FFF2-40B4-BE49-F238E27FC236}">
                <a16:creationId xmlns:a16="http://schemas.microsoft.com/office/drawing/2014/main" id="{4D03CCD5-056C-4557-8E77-3C8B49A60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068" y="4833953"/>
            <a:ext cx="3279932" cy="2024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6.jpg">
            <a:extLst>
              <a:ext uri="{FF2B5EF4-FFF2-40B4-BE49-F238E27FC236}">
                <a16:creationId xmlns:a16="http://schemas.microsoft.com/office/drawing/2014/main" id="{C6654461-8A2C-471D-BCD8-49B745CD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36891" cy="212248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19">
            <a:extLst>
              <a:ext uri="{FF2B5EF4-FFF2-40B4-BE49-F238E27FC236}">
                <a16:creationId xmlns:a16="http://schemas.microsoft.com/office/drawing/2014/main" id="{A23084E5-D7BC-4CCE-9CAD-3EB2E004C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523" y="593191"/>
            <a:ext cx="8020130" cy="93610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 sz="3000"/>
            </a:pPr>
            <a:r>
              <a:rPr lang="ru-RU" sz="4000" b="1" dirty="0" smtClean="0">
                <a:solidFill>
                  <a:srgbClr val="E9410C"/>
                </a:solidFill>
                <a:latin typeface="+mn-lt"/>
              </a:rPr>
              <a:t>Твой учебный план</a:t>
            </a:r>
            <a:endParaRPr lang="ru-RU" sz="4000" b="1" dirty="0">
              <a:solidFill>
                <a:srgbClr val="E9410C"/>
              </a:solidFill>
              <a:latin typeface="+mn-lt"/>
            </a:endParaRPr>
          </a:p>
        </p:txBody>
      </p:sp>
      <p:sp>
        <p:nvSpPr>
          <p:cNvPr id="7" name="Объект 8">
            <a:extLst>
              <a:ext uri="{FF2B5EF4-FFF2-40B4-BE49-F238E27FC236}">
                <a16:creationId xmlns:a16="http://schemas.microsoft.com/office/drawing/2014/main" id="{5661B9F9-EFFE-4001-8DC7-98C19BD79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649968" cy="4337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611C6F"/>
                </a:solidFill>
              </a:rPr>
              <a:t>Четвертый курс – специализируемся</a:t>
            </a:r>
          </a:p>
          <a:p>
            <a:pPr marL="0" indent="0">
              <a:buNone/>
            </a:pPr>
            <a:endParaRPr lang="ru-RU" sz="1000" b="1" dirty="0">
              <a:solidFill>
                <a:srgbClr val="611C6F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E9410C"/>
                </a:solidFill>
              </a:rPr>
              <a:t>Модуль 2 – </a:t>
            </a:r>
            <a:r>
              <a:rPr lang="en-US" b="1" dirty="0" smtClean="0">
                <a:solidFill>
                  <a:srgbClr val="E9410C"/>
                </a:solidFill>
              </a:rPr>
              <a:t>DIGITAL-</a:t>
            </a:r>
            <a:r>
              <a:rPr lang="ru-RU" b="1" dirty="0" smtClean="0">
                <a:solidFill>
                  <a:srgbClr val="E9410C"/>
                </a:solidFill>
              </a:rPr>
              <a:t>КОММУНИКАЦИИ</a:t>
            </a:r>
          </a:p>
          <a:p>
            <a:pPr marL="0" indent="0">
              <a:buNone/>
            </a:pPr>
            <a:endParaRPr lang="ru-RU" sz="1000" b="1" dirty="0" smtClean="0">
              <a:solidFill>
                <a:srgbClr val="611C6F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Реализация </a:t>
            </a:r>
            <a:r>
              <a:rPr lang="en-US" b="1" dirty="0" err="1" smtClean="0"/>
              <a:t>smm</a:t>
            </a:r>
            <a:r>
              <a:rPr lang="ru-RU" b="1" dirty="0" smtClean="0"/>
              <a:t>-кампаний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Mice-</a:t>
            </a:r>
            <a:r>
              <a:rPr lang="ru-RU" b="1" dirty="0" smtClean="0"/>
              <a:t>индустрия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err="1" smtClean="0"/>
              <a:t>Блогинг</a:t>
            </a:r>
            <a:endParaRPr lang="ru-RU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 smtClean="0"/>
              <a:t>Редактор сетевых изданий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Digital</a:t>
            </a:r>
            <a:r>
              <a:rPr lang="ru-RU" b="1" dirty="0" smtClean="0"/>
              <a:t>-технологии в рекламе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ru-RU" b="1" dirty="0"/>
          </a:p>
          <a:p>
            <a:pPr marL="457200" lvl="1" indent="0">
              <a:buNone/>
            </a:pPr>
            <a:endParaRPr lang="ru-RU" b="1" dirty="0" smtClean="0"/>
          </a:p>
          <a:p>
            <a:pPr marL="457200" lvl="1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AutoShape 2" descr="https://urfu.ru/fileadmin/_processed_/7/7/csm_20200427_dod_ugi_1f17c275f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6"/>
          <a:stretch/>
        </p:blipFill>
        <p:spPr>
          <a:xfrm>
            <a:off x="7068312" y="1992947"/>
            <a:ext cx="486727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9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0088D9E651CC43880262FB0EBD9AA0" ma:contentTypeVersion="13" ma:contentTypeDescription="Create a new document." ma:contentTypeScope="" ma:versionID="f10d80daee4019e1d1ea2e192f31c5a1">
  <xsd:schema xmlns:xsd="http://www.w3.org/2001/XMLSchema" xmlns:xs="http://www.w3.org/2001/XMLSchema" xmlns:p="http://schemas.microsoft.com/office/2006/metadata/properties" xmlns:ns3="10ef61af-fa3f-401b-9777-721345add239" xmlns:ns4="b3c34ccd-8bf5-4be4-8d09-56bb475ff741" targetNamespace="http://schemas.microsoft.com/office/2006/metadata/properties" ma:root="true" ma:fieldsID="725d6ed04843646837b5afe96473f963" ns3:_="" ns4:_="">
    <xsd:import namespace="10ef61af-fa3f-401b-9777-721345add239"/>
    <xsd:import namespace="b3c34ccd-8bf5-4be4-8d09-56bb475ff74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ef61af-fa3f-401b-9777-721345add2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c34ccd-8bf5-4be4-8d09-56bb475ff74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184D5F-BC6E-4390-92B1-28B92E01AD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108A18-AC7E-4A74-BE3D-F87FB7A3BA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ef61af-fa3f-401b-9777-721345add239"/>
    <ds:schemaRef ds:uri="b3c34ccd-8bf5-4be4-8d09-56bb475ff7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A676B4-3F97-47EB-ABE5-993917F84C6E}">
  <ds:schemaRefs>
    <ds:schemaRef ds:uri="http://www.w3.org/XML/1998/namespace"/>
    <ds:schemaRef ds:uri="http://schemas.microsoft.com/office/2006/metadata/properties"/>
    <ds:schemaRef ds:uri="b3c34ccd-8bf5-4be4-8d09-56bb475ff741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10ef61af-fa3f-401b-9777-721345add239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3939</TotalTime>
  <Words>474</Words>
  <Application>Microsoft Office PowerPoint</Application>
  <PresentationFormat>Широкоэкранный</PresentationFormat>
  <Paragraphs>178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Verdana</vt:lpstr>
      <vt:lpstr>Wingdings</vt:lpstr>
      <vt:lpstr>Тема Office</vt:lpstr>
      <vt:lpstr>Образовательная программа «Медиакоммуникации  и мультимедийные технологии»</vt:lpstr>
      <vt:lpstr>Давайте знакомиться</vt:lpstr>
      <vt:lpstr>Давайте знакомиться</vt:lpstr>
      <vt:lpstr>Новая программа!</vt:lpstr>
      <vt:lpstr>Твой учебный план</vt:lpstr>
      <vt:lpstr>Твой учебный план</vt:lpstr>
      <vt:lpstr>Твой учебный план</vt:lpstr>
      <vt:lpstr>Твой учебный план</vt:lpstr>
      <vt:lpstr>Твой учебный план</vt:lpstr>
      <vt:lpstr>Твой учебный план</vt:lpstr>
      <vt:lpstr>Твой учебный план</vt:lpstr>
      <vt:lpstr>Твой учебный план</vt:lpstr>
      <vt:lpstr>Твои преподаватели</vt:lpstr>
      <vt:lpstr>Чему ты научишься</vt:lpstr>
      <vt:lpstr>Кем ты сможешь работать</vt:lpstr>
      <vt:lpstr>Партнеры и работодатели</vt:lpstr>
      <vt:lpstr>Поступление</vt:lpstr>
      <vt:lpstr>Творческое испытание</vt:lpstr>
      <vt:lpstr>Творческое испытание</vt:lpstr>
      <vt:lpstr>УРАЛЬСКИЙ ГУМАНИТАРНЫЙ ИНСТИТУТ:  контакты</vt:lpstr>
      <vt:lpstr>Добро пожаловать в media-family!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программа История</dc:title>
  <dc:creator>Палкин Александр Сергеевич</dc:creator>
  <cp:lastModifiedBy>Алексей</cp:lastModifiedBy>
  <cp:revision>54</cp:revision>
  <dcterms:created xsi:type="dcterms:W3CDTF">2020-04-23T05:31:27Z</dcterms:created>
  <dcterms:modified xsi:type="dcterms:W3CDTF">2020-04-29T06:23:54Z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0x010100000088D9E651CC43880262FB0EBD9AA0</vt:lpwstr>
  </property>
</Properties>
</file>