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8" r:id="rId4"/>
    <p:sldId id="257" r:id="rId5"/>
    <p:sldId id="262" r:id="rId6"/>
    <p:sldId id="261" r:id="rId7"/>
    <p:sldId id="263" r:id="rId8"/>
    <p:sldId id="269" r:id="rId9"/>
    <p:sldId id="264" r:id="rId10"/>
    <p:sldId id="266" r:id="rId11"/>
    <p:sldId id="27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озовная Наталья Евгеньевна" initials="ЛН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C8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20C40B0-95D5-4305-B08A-6CA2684FACC3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EE348746-F169-4DEF-B320-7D786FC43E4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0961981E-DBFA-4B5A-A0FA-D5DA8F828BB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76A8F941-7F6C-4E07-B60A-7C5C0F3367F0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9F449602-B498-41C0-8DC2-8BA1D7412A3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9354D2E5-4BFC-46BA-A408-7424C68C203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B0CE591B-17E3-4A04-BC65-E33475AD235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281E49CB-3AA0-4A31-8A3F-F006C055350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B227D194-DB65-4860-BD35-A254848F00B9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68E54CD4-B25A-41DD-B3A1-38B4AF9AE2A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B0CE591B-17E3-4A04-BC65-E33475AD235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3840" algn="r">
              <a:lnSpc>
                <a:spcPct val="100000"/>
              </a:lnSpc>
            </a:pPr>
            <a:fld id="{281E49CB-3AA0-4A31-8A3F-F006C055350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marL="216000" indent="-213840" algn="r">
                <a:lnSpc>
                  <a:spcPct val="100000"/>
                </a:lnSpc>
              </a:pPr>
              <a:t>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93680"/>
            <a:ext cx="8229240" cy="1305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22.03.18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D91C1BDF-78B0-4CBB-92A1-74C903045150}" type="slidenum">
              <a:rPr lang="ru-RU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0120" cy="361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t>22.03.18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0120" cy="361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F5019B78-05D0-459E-8EB2-B21D9EEA5A8E}" type="slidenum">
              <a:rPr lang="ru-RU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Noto Sans CJK SC Regular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gumanitarii.priem@urf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/>
          <p:cNvPicPr/>
          <p:nvPr/>
        </p:nvPicPr>
        <p:blipFill>
          <a:blip r:embed="rId3" cstate="print"/>
          <a:stretch/>
        </p:blipFill>
        <p:spPr>
          <a:xfrm>
            <a:off x="1212277" y="4234461"/>
            <a:ext cx="7884008" cy="2604512"/>
          </a:xfrm>
          <a:prstGeom prst="rect">
            <a:avLst/>
          </a:prstGeom>
          <a:ln w="9360">
            <a:noFill/>
          </a:ln>
          <a:effectLst>
            <a:softEdge rad="317500"/>
          </a:effectLst>
        </p:spPr>
      </p:pic>
      <p:pic>
        <p:nvPicPr>
          <p:cNvPr id="123" name="Picture 4"/>
          <p:cNvPicPr/>
          <p:nvPr/>
        </p:nvPicPr>
        <p:blipFill>
          <a:blip r:embed="rId4" cstate="print"/>
          <a:stretch/>
        </p:blipFill>
        <p:spPr>
          <a:xfrm>
            <a:off x="55006" y="22605"/>
            <a:ext cx="2699792" cy="1871472"/>
          </a:xfrm>
          <a:prstGeom prst="rect">
            <a:avLst/>
          </a:prstGeom>
          <a:ln w="936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835696" y="180867"/>
            <a:ext cx="6637170" cy="11700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endParaRPr lang="ru-RU" sz="2800" b="0" strike="noStrike" spc="-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214414" y="1857365"/>
            <a:ext cx="7102002" cy="321471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marL="343080" indent="-339480" algn="ctr">
              <a:lnSpc>
                <a:spcPct val="100000"/>
              </a:lnSpc>
            </a:pPr>
            <a:r>
              <a:rPr lang="ru-RU" sz="2500" b="1" strike="noStrike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ОБРАЗОВАТЕЛЬНАЯ ПРОГРАММА </a:t>
            </a:r>
            <a:r>
              <a:rPr lang="ru-RU" sz="2500" b="1" spc="-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«</a:t>
            </a:r>
            <a:r>
              <a:rPr lang="ru-RU" sz="2500" b="1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Коммуникативные технологии в рекламе и связях с общественностью»</a:t>
            </a:r>
          </a:p>
          <a:p>
            <a:pPr marL="343080" indent="-339480" algn="ctr">
              <a:lnSpc>
                <a:spcPct val="100000"/>
              </a:lnSpc>
            </a:pPr>
            <a:r>
              <a:rPr lang="ru-RU" sz="250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(направление 42.03.01 – Реклама и связи с общественностью)           </a:t>
            </a: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/>
            </a:extLst>
          </p:cNvPr>
          <p:cNvSpPr/>
          <p:nvPr/>
        </p:nvSpPr>
        <p:spPr>
          <a:xfrm>
            <a:off x="4723210" y="2122489"/>
            <a:ext cx="4180284" cy="2619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7" name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4169" y="4833938"/>
            <a:ext cx="2459831" cy="20240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1269" name="image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77666" cy="212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>
          <a:xfrm>
            <a:off x="2562225" y="4918075"/>
            <a:ext cx="4019550" cy="16192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Shape 119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110" y="593725"/>
            <a:ext cx="6015038" cy="9350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Поступление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402432" y="2246313"/>
            <a:ext cx="4018360" cy="169277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E9410C"/>
                </a:solidFill>
                <a:latin typeface="+mn-lt"/>
                <a:cs typeface="+mn-cs"/>
              </a:rPr>
              <a:t>Очная форма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E9410C"/>
                </a:solidFill>
              </a:rPr>
              <a:t>Бюджетные места – 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611C6F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611C6F"/>
              </a:solidFill>
              <a:latin typeface="+mn-lt"/>
              <a:cs typeface="+mn-cs"/>
            </a:endParaRPr>
          </a:p>
        </p:txBody>
      </p:sp>
      <p:sp>
        <p:nvSpPr>
          <p:cNvPr id="11273" name="Прямоугольник 7"/>
          <p:cNvSpPr>
            <a:spLocks noChangeArrowheads="1"/>
          </p:cNvSpPr>
          <p:nvPr/>
        </p:nvSpPr>
        <p:spPr bwMode="auto">
          <a:xfrm>
            <a:off x="2714612" y="5072074"/>
            <a:ext cx="4210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E9410C"/>
                </a:solidFill>
                <a:latin typeface="Calibri" pitchFamily="34" charset="0"/>
              </a:rPr>
              <a:t>Минимальные баллы ЕГЭ 2020: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611C6F"/>
                </a:solidFill>
                <a:latin typeface="Calibri" pitchFamily="34" charset="0"/>
              </a:rPr>
              <a:t>История: 40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611C6F"/>
                </a:solidFill>
                <a:latin typeface="Calibri" pitchFamily="34" charset="0"/>
              </a:rPr>
              <a:t>Обществознание: 44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611C6F"/>
                </a:solidFill>
                <a:latin typeface="Calibri" pitchFamily="34" charset="0"/>
              </a:rPr>
              <a:t>Русский язык: 40</a:t>
            </a: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4786314" y="2143116"/>
            <a:ext cx="4000528" cy="27490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9410C"/>
                </a:solidFill>
                <a:latin typeface="+mn-lt"/>
                <a:cs typeface="+mn-cs"/>
              </a:rPr>
              <a:t>Стоимость обучения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E9410C"/>
                </a:solidFill>
                <a:latin typeface="+mn-lt"/>
                <a:cs typeface="+mn-cs"/>
              </a:rPr>
              <a:t>Очная форма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611C6F"/>
                </a:solidFill>
                <a:latin typeface="+mn-lt"/>
                <a:cs typeface="+mn-cs"/>
              </a:rPr>
              <a:t>От 113 до 130 баллов – </a:t>
            </a:r>
            <a:r>
              <a:rPr lang="ru-RU" sz="2000" b="1" dirty="0" smtClean="0">
                <a:solidFill>
                  <a:srgbClr val="611C6F"/>
                </a:solidFill>
                <a:latin typeface="+mn-lt"/>
                <a:cs typeface="+mn-cs"/>
              </a:rPr>
              <a:t>178 </a:t>
            </a:r>
            <a:r>
              <a:rPr lang="ru-RU" sz="2000" b="1" dirty="0">
                <a:solidFill>
                  <a:srgbClr val="611C6F"/>
                </a:solidFill>
                <a:latin typeface="+mn-lt"/>
                <a:cs typeface="+mn-cs"/>
              </a:rPr>
              <a:t>000 рублей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611C6F"/>
                </a:solidFill>
                <a:latin typeface="+mn-lt"/>
                <a:cs typeface="+mn-cs"/>
              </a:rPr>
              <a:t>От 130 до 230 баллов – </a:t>
            </a:r>
            <a:r>
              <a:rPr lang="ru-RU" sz="2000" b="1" dirty="0" smtClean="0">
                <a:solidFill>
                  <a:srgbClr val="611C6F"/>
                </a:solidFill>
                <a:latin typeface="+mn-lt"/>
                <a:cs typeface="+mn-cs"/>
              </a:rPr>
              <a:t>163 </a:t>
            </a:r>
            <a:r>
              <a:rPr lang="ru-RU" sz="2000" b="1" dirty="0">
                <a:solidFill>
                  <a:srgbClr val="611C6F"/>
                </a:solidFill>
                <a:latin typeface="+mn-lt"/>
                <a:cs typeface="+mn-cs"/>
              </a:rPr>
              <a:t>000 рублей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611C6F"/>
                </a:solidFill>
                <a:latin typeface="+mn-lt"/>
                <a:cs typeface="+mn-cs"/>
              </a:rPr>
              <a:t>Более 230 баллов – </a:t>
            </a:r>
            <a:r>
              <a:rPr lang="ru-RU" sz="2000" b="1" dirty="0" smtClean="0">
                <a:solidFill>
                  <a:srgbClr val="611C6F"/>
                </a:solidFill>
                <a:latin typeface="+mn-lt"/>
                <a:cs typeface="+mn-cs"/>
              </a:rPr>
              <a:t>130 400 </a:t>
            </a:r>
            <a:r>
              <a:rPr lang="ru-RU" sz="2000" b="1" dirty="0">
                <a:solidFill>
                  <a:srgbClr val="611C6F"/>
                </a:solidFill>
                <a:latin typeface="+mn-lt"/>
                <a:cs typeface="+mn-cs"/>
              </a:rPr>
              <a:t>рублей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3828" y="4837113"/>
            <a:ext cx="3280172" cy="20240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1507" name="image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77666" cy="212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" name="Shape 119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388" y="292100"/>
            <a:ext cx="6804422" cy="8763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 sz="3000"/>
            </a:pPr>
            <a:r>
              <a:rPr lang="ru-RU" sz="3000" b="1" dirty="0">
                <a:solidFill>
                  <a:srgbClr val="611C6F"/>
                </a:solidFill>
                <a:latin typeface="+mn-lt"/>
              </a:rPr>
              <a:t>УРАЛЬСКИЙ ГУМАНИТАРНЫЙ ИНСТИТУТ: </a:t>
            </a:r>
            <a:br>
              <a:rPr lang="ru-RU" sz="3000" b="1" dirty="0">
                <a:solidFill>
                  <a:srgbClr val="611C6F"/>
                </a:solidFill>
                <a:latin typeface="+mn-lt"/>
              </a:rPr>
            </a:br>
            <a:r>
              <a:rPr lang="ru-RU" sz="3000" b="1" dirty="0">
                <a:solidFill>
                  <a:srgbClr val="611C6F"/>
                </a:solidFill>
                <a:latin typeface="+mn-lt"/>
              </a:rPr>
              <a:t>контакты</a:t>
            </a: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 rot="10800000" flipV="1">
            <a:off x="638176" y="4285407"/>
            <a:ext cx="32789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E9410C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Отборочная комиссия:</a:t>
            </a:r>
            <a:endParaRPr lang="en-US" sz="2000" b="1" dirty="0">
              <a:solidFill>
                <a:srgbClr val="E9410C"/>
              </a:solidFill>
              <a:latin typeface="Calibri" pitchFamily="34" charset="0"/>
              <a:cs typeface="Calibri Light" pitchFamily="34" charset="0"/>
              <a:sym typeface="Calibri Light" pitchFamily="34" charset="0"/>
            </a:endParaRPr>
          </a:p>
          <a:p>
            <a:r>
              <a:rPr lang="ru-RU" sz="2000" b="1" dirty="0">
                <a:solidFill>
                  <a:srgbClr val="611C6F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Ленина, 51, ауд. 207</a:t>
            </a:r>
          </a:p>
          <a:p>
            <a:r>
              <a:rPr lang="ru-RU" sz="2000" b="1" dirty="0">
                <a:solidFill>
                  <a:srgbClr val="611C6F"/>
                </a:solidFill>
                <a:latin typeface="Calibri" pitchFamily="34" charset="0"/>
                <a:cs typeface="Calibri Light" pitchFamily="34" charset="0"/>
              </a:rPr>
              <a:t>+7-912-605-78-52</a:t>
            </a:r>
          </a:p>
          <a:p>
            <a:r>
              <a:rPr lang="ru-RU" sz="2000" b="1" dirty="0">
                <a:solidFill>
                  <a:srgbClr val="611C6F"/>
                </a:solidFill>
                <a:latin typeface="Calibri" pitchFamily="34" charset="0"/>
                <a:cs typeface="Calibri Light" pitchFamily="34" charset="0"/>
              </a:rPr>
              <a:t>+7-965-500-45-05</a:t>
            </a:r>
          </a:p>
          <a:p>
            <a:r>
              <a:rPr lang="ru-RU" sz="2000" b="1" dirty="0">
                <a:solidFill>
                  <a:srgbClr val="611C6F"/>
                </a:solidFill>
                <a:latin typeface="Calibri" pitchFamily="34" charset="0"/>
                <a:cs typeface="Calibri Light" pitchFamily="34" charset="0"/>
              </a:rPr>
              <a:t>+7(343)389-97-30</a:t>
            </a:r>
          </a:p>
          <a:p>
            <a:r>
              <a:rPr lang="en-US" sz="2000" b="1" dirty="0">
                <a:solidFill>
                  <a:srgbClr val="611C6F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  <a:hlinkClick r:id="rId4"/>
              </a:rPr>
              <a:t>gumanitarii.priem@urfu.ru</a:t>
            </a:r>
            <a:endParaRPr lang="ru-RU" sz="2000" b="1" dirty="0">
              <a:solidFill>
                <a:srgbClr val="611C6F"/>
              </a:solidFill>
              <a:latin typeface="Calibri" pitchFamily="34" charset="0"/>
              <a:cs typeface="Calibri Light" pitchFamily="34" charset="0"/>
              <a:sym typeface="Calibri Light" pitchFamily="34" charset="0"/>
            </a:endParaRPr>
          </a:p>
          <a:p>
            <a:endParaRPr lang="ru-RU" sz="2400" b="1" dirty="0">
              <a:solidFill>
                <a:srgbClr val="611C6F"/>
              </a:solidFill>
              <a:latin typeface="Calibri" pitchFamily="34" charset="0"/>
              <a:cs typeface="Calibri Light" pitchFamily="34" charset="0"/>
              <a:sym typeface="Calibri Light" pitchFamily="34" charset="0"/>
            </a:endParaRPr>
          </a:p>
        </p:txBody>
      </p:sp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4929190" y="3000373"/>
            <a:ext cx="1643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611C6F"/>
                </a:solidFill>
                <a:latin typeface="Calibri" pitchFamily="34" charset="0"/>
              </a:rPr>
              <a:t>ugi_urfu</a:t>
            </a:r>
            <a:endParaRPr lang="ru-RU" sz="2400" b="1" dirty="0">
              <a:solidFill>
                <a:srgbClr val="611C6F"/>
              </a:solidFill>
              <a:latin typeface="Calibri" pitchFamily="34" charset="0"/>
            </a:endParaRPr>
          </a:p>
        </p:txBody>
      </p:sp>
      <p:pic>
        <p:nvPicPr>
          <p:cNvPr id="21511" name="Picture 4" descr="ÐÐ°ÑÑÐ¸Ð½ÐºÐ¸ Ð¿Ð¾ Ð·Ð°Ð¿ÑÐ¾ÑÑ instagram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3355" y="3500438"/>
            <a:ext cx="6000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ÐÐ°ÑÑÐ¸Ð½ÐºÐ¸ Ð¿Ð¾ Ð·Ð°Ð¿ÑÐ¾ÑÑ vk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071934" y="3000372"/>
            <a:ext cx="571503" cy="4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5000628" y="3500438"/>
            <a:ext cx="128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611C6F"/>
                </a:solidFill>
                <a:latin typeface="Calibri" pitchFamily="34" charset="0"/>
              </a:rPr>
              <a:t>ugi_urfu</a:t>
            </a:r>
            <a:endParaRPr lang="ru-RU" sz="2400" b="1" dirty="0">
              <a:solidFill>
                <a:srgbClr val="611C6F"/>
              </a:solidFill>
              <a:latin typeface="Calibri" pitchFamily="34" charset="0"/>
            </a:endParaRPr>
          </a:p>
        </p:txBody>
      </p:sp>
      <p:sp>
        <p:nvSpPr>
          <p:cNvPr id="21514" name="Прямоугольник 9"/>
          <p:cNvSpPr>
            <a:spLocks noChangeArrowheads="1"/>
          </p:cNvSpPr>
          <p:nvPr/>
        </p:nvSpPr>
        <p:spPr bwMode="auto">
          <a:xfrm>
            <a:off x="4000496" y="2500307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  <a:latin typeface="Calibri" pitchFamily="34" charset="0"/>
              </a:rPr>
              <a:t>Мы в социальных сетях:</a:t>
            </a:r>
          </a:p>
        </p:txBody>
      </p:sp>
      <p:sp>
        <p:nvSpPr>
          <p:cNvPr id="21515" name="Прямоугольник 12"/>
          <p:cNvSpPr>
            <a:spLocks noChangeArrowheads="1"/>
          </p:cNvSpPr>
          <p:nvPr/>
        </p:nvSpPr>
        <p:spPr bwMode="auto">
          <a:xfrm>
            <a:off x="642910" y="1785926"/>
            <a:ext cx="30956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9410C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Официальный сайт: </a:t>
            </a:r>
            <a:r>
              <a:rPr lang="en-US" sz="2000" b="1" dirty="0">
                <a:solidFill>
                  <a:srgbClr val="611C6F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urgi.urfu.ru</a:t>
            </a:r>
          </a:p>
          <a:p>
            <a:r>
              <a:rPr lang="ru-RU" sz="2000" b="1" dirty="0">
                <a:solidFill>
                  <a:srgbClr val="E9410C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Раздел для абитуриентов «Как поступить?»:</a:t>
            </a:r>
          </a:p>
          <a:p>
            <a:r>
              <a:rPr lang="en-US" sz="2000" b="1" dirty="0">
                <a:solidFill>
                  <a:srgbClr val="611C6F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urgi.urfu.ru/</a:t>
            </a:r>
            <a:r>
              <a:rPr lang="en-US" sz="2000" b="1" dirty="0" err="1">
                <a:solidFill>
                  <a:srgbClr val="611C6F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ru</a:t>
            </a:r>
            <a:r>
              <a:rPr lang="en-US" sz="2000" b="1" dirty="0">
                <a:solidFill>
                  <a:srgbClr val="611C6F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/</a:t>
            </a:r>
            <a:r>
              <a:rPr lang="en-US" sz="2000" b="1" dirty="0" err="1">
                <a:solidFill>
                  <a:srgbClr val="611C6F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kak-postupit</a:t>
            </a:r>
            <a:r>
              <a:rPr lang="en-US" sz="2000" b="1" dirty="0">
                <a:solidFill>
                  <a:srgbClr val="611C6F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/</a:t>
            </a:r>
            <a:endParaRPr lang="ru-RU" sz="2000" b="1" dirty="0">
              <a:solidFill>
                <a:srgbClr val="611C6F"/>
              </a:solidFill>
              <a:latin typeface="Calibri" pitchFamily="34" charset="0"/>
              <a:cs typeface="Calibri Light" pitchFamily="34" charset="0"/>
              <a:sym typeface="Calibri Light" pitchFamily="34" charset="0"/>
            </a:endParaRPr>
          </a:p>
        </p:txBody>
      </p:sp>
      <p:pic>
        <p:nvPicPr>
          <p:cNvPr id="21516" name="Picture 8" descr="ÐÐ°ÑÑÐ¸Ð½ÐºÐ¸ Ð¿Ð¾ Ð·Ð°Ð¿ÑÐ¾ÑÑ facebook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000372"/>
            <a:ext cx="358379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Прямоугольник 15"/>
          <p:cNvSpPr>
            <a:spLocks noChangeArrowheads="1"/>
          </p:cNvSpPr>
          <p:nvPr/>
        </p:nvSpPr>
        <p:spPr bwMode="auto">
          <a:xfrm>
            <a:off x="7072330" y="3071810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611C6F"/>
                </a:solidFill>
                <a:latin typeface="Calibri" pitchFamily="34" charset="0"/>
              </a:rPr>
              <a:t>i</a:t>
            </a:r>
            <a:r>
              <a:rPr lang="ru-RU" sz="2400" b="1" dirty="0" err="1">
                <a:solidFill>
                  <a:srgbClr val="611C6F"/>
                </a:solidFill>
                <a:latin typeface="Calibri" pitchFamily="34" charset="0"/>
              </a:rPr>
              <a:t>gniurfu</a:t>
            </a:r>
            <a:endParaRPr lang="ru-RU" sz="2400" b="1" dirty="0">
              <a:solidFill>
                <a:srgbClr val="611C6F"/>
              </a:solidFill>
              <a:latin typeface="Calibri" pitchFamily="34" charset="0"/>
            </a:endParaRPr>
          </a:p>
        </p:txBody>
      </p:sp>
      <p:sp>
        <p:nvSpPr>
          <p:cNvPr id="21518" name="TextBox 1"/>
          <p:cNvSpPr txBox="1">
            <a:spLocks noChangeArrowheads="1"/>
          </p:cNvSpPr>
          <p:nvPr/>
        </p:nvSpPr>
        <p:spPr bwMode="auto">
          <a:xfrm>
            <a:off x="3786182" y="1428737"/>
            <a:ext cx="49292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  <a:cs typeface="Calibri Light" pitchFamily="34" charset="0"/>
                <a:sym typeface="Calibri Light" pitchFamily="34" charset="0"/>
              </a:rPr>
              <a:t>Телефон горячей линии по приему-2020 Уральского гуманитарного института </a:t>
            </a:r>
            <a:r>
              <a:rPr lang="ru-RU" sz="2000" b="1" dirty="0" err="1">
                <a:latin typeface="Calibri" pitchFamily="34" charset="0"/>
                <a:cs typeface="Calibri Light" pitchFamily="34" charset="0"/>
                <a:sym typeface="Calibri Light" pitchFamily="34" charset="0"/>
              </a:rPr>
              <a:t>УрФУ</a:t>
            </a:r>
            <a:r>
              <a:rPr lang="ru-RU" sz="2000" b="1" dirty="0">
                <a:latin typeface="Calibri" pitchFamily="34" charset="0"/>
                <a:cs typeface="Calibri Light" pitchFamily="34" charset="0"/>
                <a:sym typeface="Calibri Light" pitchFamily="34" charset="0"/>
              </a:rPr>
              <a:t>: </a:t>
            </a:r>
            <a:r>
              <a:rPr lang="ru-RU" sz="2000" b="1" dirty="0" smtClean="0">
                <a:latin typeface="Calibri" pitchFamily="34" charset="0"/>
                <a:cs typeface="Calibri Light" pitchFamily="34" charset="0"/>
                <a:sym typeface="Calibri Light" pitchFamily="34" charset="0"/>
              </a:rPr>
              <a:t>8 </a:t>
            </a:r>
            <a:r>
              <a:rPr lang="ru-RU" sz="2000" b="1" dirty="0">
                <a:latin typeface="Calibri" pitchFamily="34" charset="0"/>
                <a:cs typeface="Calibri Light" pitchFamily="34" charset="0"/>
                <a:sym typeface="Calibri Light" pitchFamily="34" charset="0"/>
              </a:rPr>
              <a:t>905 800 35 </a:t>
            </a:r>
            <a:r>
              <a:rPr lang="ru-RU" sz="2000" b="1" dirty="0" smtClean="0">
                <a:latin typeface="Calibri" pitchFamily="34" charset="0"/>
                <a:cs typeface="Calibri Light" pitchFamily="34" charset="0"/>
                <a:sym typeface="Calibri Light" pitchFamily="34" charset="0"/>
              </a:rPr>
              <a:t>95</a:t>
            </a:r>
          </a:p>
          <a:p>
            <a:endParaRPr lang="ru-RU" sz="2000" b="1" dirty="0">
              <a:latin typeface="Calibri" pitchFamily="34" charset="0"/>
              <a:cs typeface="Calibri Light" pitchFamily="34" charset="0"/>
              <a:sym typeface="Calibri Ligh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4071942"/>
            <a:ext cx="4572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9410C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Официальный сайт департамента «Филологический факультет»:</a:t>
            </a:r>
          </a:p>
          <a:p>
            <a:r>
              <a:rPr lang="en-US" b="1" dirty="0" smtClean="0">
                <a:solidFill>
                  <a:srgbClr val="611C6F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https://philology-urgi.urfu.ru/</a:t>
            </a:r>
            <a:endParaRPr lang="ru-RU" b="1" dirty="0" smtClean="0">
              <a:solidFill>
                <a:srgbClr val="611C6F"/>
              </a:solidFill>
              <a:latin typeface="Calibri" pitchFamily="34" charset="0"/>
              <a:cs typeface="Calibri Light" pitchFamily="34" charset="0"/>
              <a:sym typeface="Calibri Light" pitchFamily="34" charset="0"/>
            </a:endParaRP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b="1" dirty="0" smtClean="0">
                <a:solidFill>
                  <a:srgbClr val="611C6F"/>
                </a:solidFill>
                <a:latin typeface="Calibri" pitchFamily="34" charset="0"/>
                <a:cs typeface="Calibri Light" pitchFamily="34" charset="0"/>
              </a:rPr>
              <a:t>Директор департамента: </a:t>
            </a:r>
          </a:p>
          <a:p>
            <a:r>
              <a:rPr lang="ru-RU" b="1" dirty="0" smtClean="0">
                <a:solidFill>
                  <a:srgbClr val="611C6F"/>
                </a:solidFill>
                <a:latin typeface="Calibri" pitchFamily="34" charset="0"/>
                <a:cs typeface="Calibri Light" pitchFamily="34" charset="0"/>
              </a:rPr>
              <a:t>Плотникова Анна Михайлова</a:t>
            </a:r>
          </a:p>
          <a:p>
            <a:r>
              <a:rPr lang="ru-RU" b="1" dirty="0" smtClean="0">
                <a:solidFill>
                  <a:srgbClr val="E9410C"/>
                </a:solidFill>
                <a:latin typeface="Calibri" pitchFamily="34" charset="0"/>
                <a:cs typeface="Calibri Light" pitchFamily="34" charset="0"/>
                <a:sym typeface="Calibri Light" pitchFamily="34" charset="0"/>
              </a:rPr>
              <a:t>Контакты:</a:t>
            </a:r>
          </a:p>
          <a:p>
            <a:r>
              <a:rPr lang="ru-RU" b="1" dirty="0" smtClean="0">
                <a:solidFill>
                  <a:srgbClr val="611C6F"/>
                </a:solidFill>
                <a:latin typeface="Calibri" pitchFamily="34" charset="0"/>
                <a:cs typeface="Calibri Light" pitchFamily="34" charset="0"/>
              </a:rPr>
              <a:t>(343)389-94-15</a:t>
            </a:r>
          </a:p>
          <a:p>
            <a:r>
              <a:rPr lang="ru-RU" b="1" dirty="0" smtClean="0">
                <a:solidFill>
                  <a:srgbClr val="611C6F"/>
                </a:solidFill>
                <a:latin typeface="Calibri" pitchFamily="34" charset="0"/>
                <a:cs typeface="Calibri Light" pitchFamily="34" charset="0"/>
              </a:rPr>
              <a:t>(+7)912-654-05-05</a:t>
            </a:r>
            <a:endParaRPr lang="ru-RU" b="1" dirty="0">
              <a:solidFill>
                <a:srgbClr val="611C6F"/>
              </a:solidFill>
              <a:latin typeface="Calibri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"/>
          <p:cNvPicPr/>
          <p:nvPr/>
        </p:nvPicPr>
        <p:blipFill>
          <a:blip r:embed="rId3" cstate="print"/>
          <a:stretch/>
        </p:blipFill>
        <p:spPr>
          <a:xfrm>
            <a:off x="5864400" y="4830840"/>
            <a:ext cx="3279240" cy="2023560"/>
          </a:xfrm>
          <a:prstGeom prst="rect">
            <a:avLst/>
          </a:prstGeom>
          <a:ln w="9360">
            <a:noFill/>
          </a:ln>
        </p:spPr>
      </p:pic>
      <p:pic>
        <p:nvPicPr>
          <p:cNvPr id="156" name="Picture 2"/>
          <p:cNvPicPr/>
          <p:nvPr/>
        </p:nvPicPr>
        <p:blipFill>
          <a:blip r:embed="rId4" cstate="print"/>
          <a:stretch/>
        </p:blipFill>
        <p:spPr>
          <a:xfrm>
            <a:off x="11160" y="55440"/>
            <a:ext cx="2039400" cy="1425240"/>
          </a:xfrm>
          <a:prstGeom prst="rect">
            <a:avLst/>
          </a:prstGeom>
          <a:ln w="9360"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1655640" y="431640"/>
            <a:ext cx="7348320" cy="100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</a:rPr>
              <a:t>Коммуникативные технологии 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</a:rPr>
              <a:t>в рекламе и связях с общественностью </a:t>
            </a:r>
            <a:endParaRPr lang="ru-RU" sz="2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8" name="Table 2"/>
          <p:cNvGraphicFramePr/>
          <p:nvPr>
            <p:extLst>
              <p:ext uri="{D42A27DB-BD31-4B8C-83A1-F6EECF244321}">
                <p14:modId xmlns:p14="http://schemas.microsoft.com/office/powerpoint/2010/main" xmlns="" val="605200748"/>
              </p:ext>
            </p:extLst>
          </p:nvPr>
        </p:nvGraphicFramePr>
        <p:xfrm>
          <a:off x="642910" y="1643050"/>
          <a:ext cx="8065282" cy="458588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065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20"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8660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800" b="1" kern="1200" spc="-1" dirty="0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Цель программы</a:t>
                      </a:r>
                      <a:r>
                        <a:rPr lang="en-US" sz="2800" b="1" kern="1200" spc="-1" dirty="0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 </a:t>
                      </a:r>
                      <a:r>
                        <a:rPr lang="ru-RU" sz="2800" b="1" kern="1200" spc="-1" dirty="0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— </a:t>
                      </a:r>
                      <a:r>
                        <a:rPr lang="ru-RU" sz="2800" b="0" kern="1200" spc="-1" dirty="0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подготовка специалистов в сфере рекламы и связей с общественностью, владеющих современными коммуникативными технологиями, а также технологиями создания и управления </a:t>
                      </a:r>
                      <a:r>
                        <a:rPr lang="ru-RU" sz="2800" b="0" kern="1200" spc="-1" dirty="0" err="1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медиаконтентом</a:t>
                      </a:r>
                      <a:r>
                        <a:rPr lang="ru-RU" sz="2800" b="0" kern="1200" spc="-1" dirty="0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; навыками</a:t>
                      </a:r>
                      <a:r>
                        <a:rPr lang="en-US" sz="2800" b="0" kern="1200" spc="-1" dirty="0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 </a:t>
                      </a:r>
                      <a:r>
                        <a:rPr lang="ru-RU" sz="2800" b="0" kern="1200" spc="-1" dirty="0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 управления проектами, </a:t>
                      </a:r>
                      <a:r>
                        <a:rPr lang="ru-RU" sz="2800" b="0" kern="1200" spc="-1" dirty="0" err="1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медиапланирования</a:t>
                      </a:r>
                      <a:r>
                        <a:rPr lang="ru-RU" sz="2800" b="0" kern="1200" spc="-1" dirty="0" smtClean="0">
                          <a:solidFill>
                            <a:srgbClr val="593B9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Noto Sans CJK SC Regular"/>
                          <a:cs typeface="+mn-cs"/>
                        </a:rPr>
                        <a:t>, проведения маркетинговых исследований.</a:t>
                      </a:r>
                      <a:endParaRPr lang="ru-RU" sz="2800" b="0" kern="1200" spc="-1" dirty="0">
                        <a:solidFill>
                          <a:srgbClr val="593B95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/>
                        <a:ea typeface="Noto Sans CJK SC Regular"/>
                        <a:cs typeface="+mn-cs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"/>
          <p:cNvPicPr/>
          <p:nvPr/>
        </p:nvPicPr>
        <p:blipFill>
          <a:blip r:embed="rId3" cstate="print"/>
          <a:stretch/>
        </p:blipFill>
        <p:spPr>
          <a:xfrm>
            <a:off x="5864400" y="4830840"/>
            <a:ext cx="3279240" cy="2023560"/>
          </a:xfrm>
          <a:prstGeom prst="rect">
            <a:avLst/>
          </a:prstGeom>
          <a:ln w="9360">
            <a:noFill/>
          </a:ln>
        </p:spPr>
      </p:pic>
      <p:sp>
        <p:nvSpPr>
          <p:cNvPr id="127" name="CustomShape 1"/>
          <p:cNvSpPr/>
          <p:nvPr/>
        </p:nvSpPr>
        <p:spPr>
          <a:xfrm rot="5400000">
            <a:off x="-2543732" y="1626840"/>
            <a:ext cx="4824000" cy="477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>
            <a:gsLst>
              <a:gs pos="0">
                <a:srgbClr val="B0BAD8"/>
              </a:gs>
              <a:gs pos="100000">
                <a:srgbClr val="DBE0ED"/>
              </a:gs>
            </a:gsLst>
            <a:lin ang="108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"/>
          <p:cNvSpPr/>
          <p:nvPr/>
        </p:nvSpPr>
        <p:spPr>
          <a:xfrm rot="5400000" flipH="1">
            <a:off x="-2061720" y="2108880"/>
            <a:ext cx="4032000" cy="3836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660066"/>
              </a:gs>
              <a:gs pos="50000">
                <a:srgbClr val="EFE1E6">
                  <a:alpha val="80000"/>
                </a:srgbClr>
              </a:gs>
              <a:gs pos="100000">
                <a:srgbClr val="660066"/>
              </a:gs>
            </a:gsLst>
            <a:path path="circle">
              <a:fillToRect t="100000" r="100000"/>
            </a:path>
            <a:tileRect l="-100000" b="-1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3"/>
          <p:cNvSpPr/>
          <p:nvPr/>
        </p:nvSpPr>
        <p:spPr>
          <a:xfrm>
            <a:off x="2138580" y="4479480"/>
            <a:ext cx="6811560" cy="1944360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A6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2143108" y="1214422"/>
            <a:ext cx="7000892" cy="1928826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B2B2B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/>
            <a:r>
              <a:rPr lang="ru-RU" b="1" spc="-1" dirty="0" smtClean="0">
                <a:solidFill>
                  <a:srgbClr val="593B95"/>
                </a:solidFill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Широкая система практик: уже с первого курса студенты будут один день в неделю применять полученные знания в решении реальных коммуникационных задач на базе бизнеса, государственных и культурных учреждений.</a:t>
            </a:r>
            <a:endParaRPr lang="en-US" b="1" spc="-1" dirty="0" smtClean="0">
              <a:solidFill>
                <a:srgbClr val="593B95"/>
              </a:solidFill>
              <a:uFill>
                <a:solidFill>
                  <a:srgbClr val="FFFFFF"/>
                </a:solidFill>
              </a:uFill>
              <a:latin typeface="Tahoma"/>
              <a:ea typeface="Noto Sans CJK SC Regular"/>
            </a:endParaRPr>
          </a:p>
          <a:p>
            <a:pPr algn="just"/>
            <a:endParaRPr lang="ru-RU" b="1" spc="-1" dirty="0" smtClean="0">
              <a:solidFill>
                <a:srgbClr val="593B95"/>
              </a:solidFill>
              <a:uFill>
                <a:solidFill>
                  <a:srgbClr val="FFFFFF"/>
                </a:solidFill>
              </a:uFill>
              <a:latin typeface="Tahoma"/>
              <a:ea typeface="Noto Sans CJK SC Regular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2619900" y="3168720"/>
            <a:ext cx="6452100" cy="1060200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B2B2B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 CJK SC Regular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>
            <a:off x="1320840" y="2062079"/>
            <a:ext cx="376200" cy="386399"/>
          </a:xfrm>
          <a:prstGeom prst="ellipse">
            <a:avLst/>
          </a:prstGeom>
          <a:gradFill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7"/>
          <p:cNvSpPr/>
          <p:nvPr/>
        </p:nvSpPr>
        <p:spPr>
          <a:xfrm>
            <a:off x="1332000" y="2071687"/>
            <a:ext cx="353880" cy="334440"/>
          </a:xfrm>
          <a:prstGeom prst="ellipse">
            <a:avLst/>
          </a:prstGeom>
          <a:gradFill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108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2"/>
          <p:cNvSpPr/>
          <p:nvPr/>
        </p:nvSpPr>
        <p:spPr>
          <a:xfrm>
            <a:off x="2037592" y="3511952"/>
            <a:ext cx="387699" cy="372448"/>
          </a:xfrm>
          <a:prstGeom prst="ellipse">
            <a:avLst/>
          </a:prstGeom>
          <a:gradFill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3"/>
          <p:cNvSpPr/>
          <p:nvPr/>
        </p:nvSpPr>
        <p:spPr>
          <a:xfrm>
            <a:off x="2077610" y="3536086"/>
            <a:ext cx="307662" cy="320428"/>
          </a:xfrm>
          <a:prstGeom prst="ellipse">
            <a:avLst/>
          </a:prstGeom>
          <a:gradFill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108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8"/>
          <p:cNvSpPr/>
          <p:nvPr/>
        </p:nvSpPr>
        <p:spPr>
          <a:xfrm>
            <a:off x="1655640" y="5162400"/>
            <a:ext cx="379080" cy="379080"/>
          </a:xfrm>
          <a:prstGeom prst="ellipse">
            <a:avLst/>
          </a:prstGeom>
          <a:gradFill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9"/>
          <p:cNvSpPr/>
          <p:nvPr/>
        </p:nvSpPr>
        <p:spPr>
          <a:xfrm>
            <a:off x="1677960" y="5184720"/>
            <a:ext cx="334440" cy="334440"/>
          </a:xfrm>
          <a:prstGeom prst="ellipse">
            <a:avLst/>
          </a:prstGeom>
          <a:gradFill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108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0"/>
          <p:cNvSpPr/>
          <p:nvPr/>
        </p:nvSpPr>
        <p:spPr>
          <a:xfrm>
            <a:off x="1697040" y="5203800"/>
            <a:ext cx="296640" cy="296640"/>
          </a:xfrm>
          <a:prstGeom prst="ellipse">
            <a:avLst/>
          </a:prstGeom>
          <a:gradFill>
            <a:gsLst>
              <a:gs pos="0">
                <a:srgbClr val="FFFFFF"/>
              </a:gs>
              <a:gs pos="50000">
                <a:srgbClr val="CCCCFF"/>
              </a:gs>
              <a:gs pos="100000">
                <a:srgbClr val="FFFFFF"/>
              </a:gs>
            </a:gsLst>
            <a:lin ang="135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1"/>
          <p:cNvSpPr/>
          <p:nvPr/>
        </p:nvSpPr>
        <p:spPr>
          <a:xfrm>
            <a:off x="1697040" y="5203800"/>
            <a:ext cx="296640" cy="296640"/>
          </a:xfrm>
          <a:prstGeom prst="ellipse">
            <a:avLst/>
          </a:prstGeom>
          <a:gradFill>
            <a:gsLst>
              <a:gs pos="0">
                <a:srgbClr val="8D67E1"/>
              </a:gs>
              <a:gs pos="100000">
                <a:srgbClr val="000000"/>
              </a:gs>
            </a:gsLst>
            <a:lin ang="135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0" name="Picture 28"/>
          <p:cNvPicPr/>
          <p:nvPr/>
        </p:nvPicPr>
        <p:blipFill>
          <a:blip r:embed="rId4" cstate="print"/>
          <a:stretch/>
        </p:blipFill>
        <p:spPr>
          <a:xfrm>
            <a:off x="0" y="0"/>
            <a:ext cx="2058480" cy="1439640"/>
          </a:xfrm>
          <a:prstGeom prst="rect">
            <a:avLst/>
          </a:prstGeom>
          <a:ln w="9360">
            <a:noFill/>
          </a:ln>
        </p:spPr>
      </p:pic>
      <p:sp>
        <p:nvSpPr>
          <p:cNvPr id="151" name="CustomShape 24"/>
          <p:cNvSpPr/>
          <p:nvPr/>
        </p:nvSpPr>
        <p:spPr>
          <a:xfrm>
            <a:off x="2116080" y="216000"/>
            <a:ext cx="6667200" cy="94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5"/>
          <p:cNvSpPr/>
          <p:nvPr/>
        </p:nvSpPr>
        <p:spPr>
          <a:xfrm>
            <a:off x="2857488" y="3357562"/>
            <a:ext cx="5135232" cy="7950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593B95"/>
                </a:solidFill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Обучение ведется квалифицированными специалистами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593B95"/>
                </a:solidFill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в области рекламы и </a:t>
            </a:r>
            <a:r>
              <a:rPr lang="en-US" b="1" spc="-1" dirty="0" smtClean="0">
                <a:solidFill>
                  <a:srgbClr val="593B95"/>
                </a:solidFill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PR</a:t>
            </a:r>
            <a:endParaRPr lang="ru-RU" b="1" spc="-1" dirty="0">
              <a:solidFill>
                <a:srgbClr val="593B95"/>
              </a:solidFill>
              <a:uFill>
                <a:solidFill>
                  <a:srgbClr val="FFFFFF"/>
                </a:solidFill>
              </a:uFill>
              <a:latin typeface="Tahoma"/>
              <a:ea typeface="Noto Sans CJK SC Regular"/>
            </a:endParaRPr>
          </a:p>
        </p:txBody>
      </p:sp>
      <p:sp>
        <p:nvSpPr>
          <p:cNvPr id="153" name="CustomShape 26"/>
          <p:cNvSpPr/>
          <p:nvPr/>
        </p:nvSpPr>
        <p:spPr>
          <a:xfrm>
            <a:off x="2143108" y="1500174"/>
            <a:ext cx="6568734" cy="17331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27"/>
          <p:cNvSpPr/>
          <p:nvPr/>
        </p:nvSpPr>
        <p:spPr>
          <a:xfrm>
            <a:off x="2448000" y="4608360"/>
            <a:ext cx="6084360" cy="1736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b="1" spc="-1" dirty="0" smtClean="0">
                <a:solidFill>
                  <a:srgbClr val="593B95"/>
                </a:solidFill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Филологический факультет - центр современных языковых и коммуникативных исследований, характеризующийся эффективной инфраструктурой и ведущий подготовку специалистов во всех </a:t>
            </a:r>
            <a:r>
              <a:rPr lang="ru-RU" b="1" spc="-1" dirty="0" err="1" smtClean="0">
                <a:solidFill>
                  <a:srgbClr val="593B95"/>
                </a:solidFill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коммуникативно</a:t>
            </a:r>
            <a:r>
              <a:rPr lang="ru-RU" b="1" spc="-1" dirty="0" smtClean="0">
                <a:solidFill>
                  <a:srgbClr val="593B95"/>
                </a:solidFill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 ориентированных областях</a:t>
            </a:r>
            <a:endParaRPr lang="ru-RU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844" y="3536086"/>
            <a:ext cx="320428" cy="32042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362136" y="2098617"/>
            <a:ext cx="288180" cy="2881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CustomShape 2"/>
          <p:cNvSpPr/>
          <p:nvPr/>
        </p:nvSpPr>
        <p:spPr>
          <a:xfrm>
            <a:off x="1928794" y="0"/>
            <a:ext cx="7215206" cy="114298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</a:rPr>
              <a:t>Преимущества программы</a:t>
            </a:r>
            <a:endParaRPr lang="ru-RU" sz="2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714356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/>
          <p:cNvPicPr/>
          <p:nvPr/>
        </p:nvPicPr>
        <p:blipFill>
          <a:blip r:embed="rId3" cstate="print"/>
          <a:stretch/>
        </p:blipFill>
        <p:spPr>
          <a:xfrm>
            <a:off x="5864400" y="4830840"/>
            <a:ext cx="3279240" cy="2023560"/>
          </a:xfrm>
          <a:prstGeom prst="rect">
            <a:avLst/>
          </a:prstGeom>
          <a:ln w="9360">
            <a:noFill/>
          </a:ln>
        </p:spPr>
      </p:pic>
      <p:pic>
        <p:nvPicPr>
          <p:cNvPr id="200" name="Picture 3"/>
          <p:cNvPicPr/>
          <p:nvPr/>
        </p:nvPicPr>
        <p:blipFill>
          <a:blip r:embed="rId4" cstate="print"/>
          <a:stretch/>
        </p:blipFill>
        <p:spPr>
          <a:xfrm>
            <a:off x="0" y="115920"/>
            <a:ext cx="1833120" cy="1283760"/>
          </a:xfrm>
          <a:prstGeom prst="rect">
            <a:avLst/>
          </a:prstGeom>
          <a:ln w="9360"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138960" y="1700808"/>
            <a:ext cx="4613040" cy="49678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b="1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Генеральный </a:t>
            </a:r>
            <a:r>
              <a:rPr lang="ru-RU" b="1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директор Агентства </a:t>
            </a:r>
            <a:r>
              <a:rPr lang="ru-RU" b="1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НЬЮТОН </a:t>
            </a:r>
            <a:r>
              <a:rPr lang="ru-RU" b="1" strike="noStrike" spc="-1" dirty="0" err="1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PR&amp;Communications</a:t>
            </a:r>
            <a:r>
              <a:rPr lang="ru-RU" b="1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, продюсер и совладелец Первого профессионального джаз-клуба Екатеринбурга </a:t>
            </a:r>
            <a:r>
              <a:rPr lang="ru-RU" b="1" strike="noStrike" spc="-1" dirty="0" err="1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EverJazz</a:t>
            </a:r>
            <a:r>
              <a:rPr lang="ru-RU" b="1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b="0" strike="noStrike" spc="-1" dirty="0">
              <a:solidFill>
                <a:schemeClr val="accent4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Один из пионеров российской отрасли PR. Один из организаторов Российской ассоциации по связям с общественностью (РАСО).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В 2008-2010 — Президент </a:t>
            </a:r>
            <a:r>
              <a:rPr lang="ru-RU" b="1" strike="noStrike" spc="-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Российской ассоциации по связям с общественностью.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С 2010 года — </a:t>
            </a:r>
            <a:r>
              <a:rPr lang="ru-RU" b="0" strike="noStrike" spc="-1" dirty="0" smtClean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вице-президент </a:t>
            </a:r>
            <a:r>
              <a:rPr lang="ru-RU" b="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и член Высшего экспертного совета РАСО.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0" strike="noStrike" spc="-1" dirty="0">
                <a:solidFill>
                  <a:schemeClr val="accent4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Член международных коммуникационных ассоциаций IABC, IPRA, ICCO. </a:t>
            </a:r>
          </a:p>
        </p:txBody>
      </p:sp>
      <p:sp>
        <p:nvSpPr>
          <p:cNvPr id="202" name="CustomShape 2"/>
          <p:cNvSpPr/>
          <p:nvPr/>
        </p:nvSpPr>
        <p:spPr>
          <a:xfrm>
            <a:off x="1714480" y="357166"/>
            <a:ext cx="7429520" cy="93728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Коммуникативные технологии в рекламе и связях с общественностью»</a:t>
            </a:r>
            <a:endParaRPr lang="ru-RU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 — новый образовательный продукт</a:t>
            </a:r>
            <a:endParaRPr lang="ru-RU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6"/>
          <p:cNvPicPr/>
          <p:nvPr/>
        </p:nvPicPr>
        <p:blipFill>
          <a:blip r:embed="rId5" cstate="print"/>
          <a:stretch/>
        </p:blipFill>
        <p:spPr>
          <a:xfrm>
            <a:off x="4860032" y="1802035"/>
            <a:ext cx="3821400" cy="25473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" name="CustomShape 3"/>
          <p:cNvSpPr/>
          <p:nvPr/>
        </p:nvSpPr>
        <p:spPr>
          <a:xfrm>
            <a:off x="4847792" y="4562570"/>
            <a:ext cx="3758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Руководитель программы —  </a:t>
            </a:r>
            <a:endParaRPr lang="ru-RU" sz="1800" b="1" strike="noStrike" spc="-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А.В. Глазырин</a:t>
            </a:r>
            <a:endParaRPr lang="ru-RU" sz="1800" b="1" strike="noStrike" spc="-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5864400" y="4830840"/>
            <a:ext cx="3279240" cy="2023560"/>
          </a:xfrm>
          <a:prstGeom prst="rect">
            <a:avLst/>
          </a:prstGeom>
          <a:ln w="9360">
            <a:noFill/>
          </a:ln>
        </p:spPr>
      </p:pic>
      <p:pic>
        <p:nvPicPr>
          <p:cNvPr id="186" name="Picture 3"/>
          <p:cNvPicPr/>
          <p:nvPr/>
        </p:nvPicPr>
        <p:blipFill>
          <a:blip r:embed="rId4" cstate="print"/>
          <a:stretch/>
        </p:blipFill>
        <p:spPr>
          <a:xfrm>
            <a:off x="25370" y="97740"/>
            <a:ext cx="1833120" cy="1283760"/>
          </a:xfrm>
          <a:prstGeom prst="rect">
            <a:avLst/>
          </a:prstGeom>
          <a:ln w="9360"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360000" y="1440360"/>
            <a:ext cx="6912000" cy="39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Преподаватели-практики:</a:t>
            </a:r>
            <a:endParaRPr lang="ru-RU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691640" y="260640"/>
            <a:ext cx="7452000" cy="100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Коммуникативные технологии в рекламе и связях с </a:t>
            </a:r>
            <a:r>
              <a:rPr lang="ru-RU" sz="2000" b="1" strike="noStrike" spc="-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общественностью</a:t>
            </a:r>
            <a:endParaRPr lang="ru-RU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Рисунок 188"/>
          <p:cNvPicPr/>
          <p:nvPr/>
        </p:nvPicPr>
        <p:blipFill>
          <a:blip r:embed="rId5" cstate="print"/>
          <a:stretch/>
        </p:blipFill>
        <p:spPr>
          <a:xfrm>
            <a:off x="363960" y="1988640"/>
            <a:ext cx="1076040" cy="1251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0" name="TextShape 3"/>
          <p:cNvSpPr txBox="1"/>
          <p:nvPr/>
        </p:nvSpPr>
        <p:spPr>
          <a:xfrm>
            <a:off x="1620000" y="2016000"/>
            <a:ext cx="7560000" cy="91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Абелинскене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И.Ю.,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начальник отдела по связям с общественностью Городской клинической больницы № 40, кандидат филологических наук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4"/>
          <p:cNvSpPr txBox="1"/>
          <p:nvPr/>
        </p:nvSpPr>
        <p:spPr>
          <a:xfrm>
            <a:off x="5142496" y="2878264"/>
            <a:ext cx="3492000" cy="88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Гурова Н.А.,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директор по международным связям, ЗАО «</a:t>
            </a:r>
            <a:r>
              <a:rPr lang="ru-RU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Ньютон-ПР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»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5"/>
          <p:cNvSpPr txBox="1"/>
          <p:nvPr/>
        </p:nvSpPr>
        <p:spPr>
          <a:xfrm>
            <a:off x="1584360" y="4513808"/>
            <a:ext cx="7559640" cy="13901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Мошкарев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О.Г.,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общественный представитель АНО "Агентство стратегических инициатив" по Свердловской области. Направление "Новый бизнес", директор по работе с органами власти, общественными организациями и СМИ ОАО «МРСК Урала»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TextShape 6"/>
          <p:cNvSpPr txBox="1"/>
          <p:nvPr/>
        </p:nvSpPr>
        <p:spPr>
          <a:xfrm>
            <a:off x="857224" y="4000504"/>
            <a:ext cx="6494760" cy="356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Стуликов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А.Н.,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директор Областного телевидения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TextShape 7"/>
          <p:cNvSpPr txBox="1"/>
          <p:nvPr/>
        </p:nvSpPr>
        <p:spPr>
          <a:xfrm>
            <a:off x="110880" y="5760000"/>
            <a:ext cx="5325216" cy="102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Федоренко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А.Н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.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директор компании </a:t>
            </a:r>
            <a:r>
              <a:rPr lang="ru-RU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Reputation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Management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Company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, член РАСО, участник Ассоциации российских специалистов и экспертов управления знаниями «КМ-</a:t>
            </a:r>
            <a:r>
              <a:rPr lang="ru-RU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Alliance</a:t>
            </a:r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»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Рисунок 194"/>
          <p:cNvPicPr/>
          <p:nvPr/>
        </p:nvPicPr>
        <p:blipFill>
          <a:blip r:embed="rId6" cstate="print"/>
          <a:srcRect r="15" b="11843"/>
          <a:stretch/>
        </p:blipFill>
        <p:spPr>
          <a:xfrm>
            <a:off x="4139952" y="2708920"/>
            <a:ext cx="902208" cy="118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6" name="Рисунок 195"/>
          <p:cNvPicPr/>
          <p:nvPr/>
        </p:nvPicPr>
        <p:blipFill>
          <a:blip r:embed="rId7" cstate="print"/>
          <a:stretch/>
        </p:blipFill>
        <p:spPr>
          <a:xfrm>
            <a:off x="347040" y="4447080"/>
            <a:ext cx="1109880" cy="1109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7" name="Рисунок 196"/>
          <p:cNvPicPr/>
          <p:nvPr/>
        </p:nvPicPr>
        <p:blipFill>
          <a:blip r:embed="rId8" cstate="print"/>
          <a:srcRect l="16125" t="8873" r="27138" b="6066"/>
          <a:stretch/>
        </p:blipFill>
        <p:spPr>
          <a:xfrm>
            <a:off x="2143108" y="2714620"/>
            <a:ext cx="1152000" cy="129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2496" y="5752297"/>
            <a:ext cx="1015504" cy="1013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4"/>
          <p:cNvPicPr/>
          <p:nvPr/>
        </p:nvPicPr>
        <p:blipFill>
          <a:blip r:embed="rId2" cstate="print"/>
          <a:stretch/>
        </p:blipFill>
        <p:spPr>
          <a:xfrm>
            <a:off x="0" y="0"/>
            <a:ext cx="2051720" cy="134050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1"/>
          <p:cNvPicPr/>
          <p:nvPr/>
        </p:nvPicPr>
        <p:blipFill>
          <a:blip r:embed="rId3" cstate="print"/>
          <a:stretch/>
        </p:blipFill>
        <p:spPr>
          <a:xfrm>
            <a:off x="5830615" y="4830654"/>
            <a:ext cx="3279240" cy="2023560"/>
          </a:xfrm>
          <a:prstGeom prst="rect">
            <a:avLst/>
          </a:prstGeom>
          <a:ln w="9360"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469440" y="3861000"/>
            <a:ext cx="37800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6"/>
          <p:cNvSpPr/>
          <p:nvPr/>
        </p:nvSpPr>
        <p:spPr>
          <a:xfrm>
            <a:off x="251520" y="1783650"/>
            <a:ext cx="7920880" cy="107384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dirty="0" smtClean="0"/>
              <a:t>Проектная работа вместе с ведущими практиками рынка рекламы и PR в России, профессионалами с десятилетиями опыта. 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9"/>
          <p:cNvSpPr/>
          <p:nvPr/>
        </p:nvSpPr>
        <p:spPr>
          <a:xfrm>
            <a:off x="395536" y="2708920"/>
            <a:ext cx="53280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2"/>
          <p:cNvSpPr/>
          <p:nvPr/>
        </p:nvSpPr>
        <p:spPr>
          <a:xfrm>
            <a:off x="972720" y="4725000"/>
            <a:ext cx="497160" cy="4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3"/>
          <p:cNvSpPr/>
          <p:nvPr/>
        </p:nvSpPr>
        <p:spPr>
          <a:xfrm>
            <a:off x="1835696" y="258606"/>
            <a:ext cx="7218476" cy="1309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7B2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Программа «Коммуникативные </a:t>
            </a:r>
            <a:r>
              <a:rPr lang="ru-RU" b="1" spc="-1" dirty="0">
                <a:solidFill>
                  <a:srgbClr val="7B2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технологии в рекламе и связях с общественностью</a:t>
            </a:r>
            <a:r>
              <a:rPr lang="ru-RU" b="1" spc="-1" dirty="0" smtClean="0">
                <a:solidFill>
                  <a:srgbClr val="7B2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» </a:t>
            </a:r>
            <a:r>
              <a:rPr lang="ru-RU" b="1" spc="-1" dirty="0">
                <a:solidFill>
                  <a:srgbClr val="593B95"/>
                </a:solidFill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— </a:t>
            </a:r>
            <a:r>
              <a:rPr lang="ru-RU" b="1" spc="-1" dirty="0" smtClean="0">
                <a:solidFill>
                  <a:srgbClr val="7B2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новый образовательный формат, интегрирующие методы теоретического и прикладного образования</a:t>
            </a:r>
            <a:endParaRPr lang="ru-RU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4" name="CustomShape 14"/>
          <p:cNvSpPr/>
          <p:nvPr/>
        </p:nvSpPr>
        <p:spPr>
          <a:xfrm>
            <a:off x="1331640" y="2564904"/>
            <a:ext cx="74163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16"/>
          <p:cNvSpPr/>
          <p:nvPr/>
        </p:nvSpPr>
        <p:spPr>
          <a:xfrm>
            <a:off x="285720" y="3000372"/>
            <a:ext cx="7344816" cy="3429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Широкие возможности для </a:t>
            </a:r>
            <a:r>
              <a:rPr lang="ru-RU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учебных и производственных практик: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р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иторическим технологиям;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копирайтингу;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технологиям рекламы и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искусстве и культуре;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графическим и </a:t>
            </a:r>
            <a:r>
              <a:rPr lang="ru-RU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видеотехнологиям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получению навыков в управлении коммуникационными процессами;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роизводственная практика.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17"/>
          <p:cNvSpPr/>
          <p:nvPr/>
        </p:nvSpPr>
        <p:spPr>
          <a:xfrm>
            <a:off x="1331640" y="4509120"/>
            <a:ext cx="7848728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1"/>
          <p:cNvSpPr/>
          <p:nvPr/>
        </p:nvSpPr>
        <p:spPr>
          <a:xfrm rot="3116400">
            <a:off x="8051251" y="1912751"/>
            <a:ext cx="619706" cy="610892"/>
          </a:xfrm>
          <a:prstGeom prst="rect">
            <a:avLst/>
          </a:prstGeom>
          <a:gradFill>
            <a:gsLst>
              <a:gs pos="0">
                <a:srgbClr val="990099"/>
              </a:gs>
              <a:gs pos="100000">
                <a:srgbClr val="460046"/>
              </a:gs>
            </a:gsLst>
            <a:lin ang="1980000"/>
          </a:gradFill>
          <a:ln w="9360">
            <a:noFill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92245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4"/>
          <p:cNvSpPr>
            <a:spLocks noChangeArrowheads="1"/>
          </p:cNvSpPr>
          <p:nvPr/>
        </p:nvSpPr>
        <p:spPr bwMode="gray">
          <a:xfrm>
            <a:off x="-220663" y="2476500"/>
            <a:ext cx="9601201" cy="4840288"/>
          </a:xfrm>
          <a:prstGeom prst="rect">
            <a:avLst/>
          </a:prstGeom>
          <a:gradFill rotWithShape="1">
            <a:gsLst>
              <a:gs pos="0">
                <a:srgbClr val="000000">
                  <a:alpha val="9999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5997" name="Rectangle 4493"/>
          <p:cNvSpPr>
            <a:spLocks noChangeArrowheads="1"/>
          </p:cNvSpPr>
          <p:nvPr/>
        </p:nvSpPr>
        <p:spPr bwMode="auto">
          <a:xfrm>
            <a:off x="4943475" y="5992813"/>
            <a:ext cx="3349625" cy="64697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  <a:defRPr/>
            </a:pPr>
            <a:r>
              <a:rPr lang="ru-RU" altLang="ko-K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Общегуманитарная</a:t>
            </a:r>
            <a:r>
              <a:rPr lang="ru-RU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подготовка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244" name="Oval 4485"/>
          <p:cNvSpPr>
            <a:spLocks noChangeArrowheads="1"/>
          </p:cNvSpPr>
          <p:nvPr/>
        </p:nvSpPr>
        <p:spPr bwMode="auto">
          <a:xfrm>
            <a:off x="6794500" y="3254375"/>
            <a:ext cx="642938" cy="642938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990" name="Rectangle 4486"/>
          <p:cNvSpPr>
            <a:spLocks noChangeArrowheads="1"/>
          </p:cNvSpPr>
          <p:nvPr/>
        </p:nvSpPr>
        <p:spPr bwMode="auto">
          <a:xfrm>
            <a:off x="6572264" y="3614738"/>
            <a:ext cx="2300274" cy="923972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Рыночно-исследовательская</a:t>
            </a:r>
            <a:r>
              <a:rPr lang="ru-RU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деятельность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246" name="Freeform 4433"/>
          <p:cNvSpPr>
            <a:spLocks/>
          </p:cNvSpPr>
          <p:nvPr/>
        </p:nvSpPr>
        <p:spPr bwMode="auto">
          <a:xfrm>
            <a:off x="5346700" y="3948113"/>
            <a:ext cx="1401763" cy="2070100"/>
          </a:xfrm>
          <a:custGeom>
            <a:avLst/>
            <a:gdLst>
              <a:gd name="T0" fmla="*/ 431595 w 760"/>
              <a:gd name="T1" fmla="*/ 3553 h 1166"/>
              <a:gd name="T2" fmla="*/ 280352 w 760"/>
              <a:gd name="T3" fmla="*/ 1176049 h 1166"/>
              <a:gd name="T4" fmla="*/ 479550 w 760"/>
              <a:gd name="T5" fmla="*/ 845618 h 1166"/>
              <a:gd name="T6" fmla="*/ 483239 w 760"/>
              <a:gd name="T7" fmla="*/ 842065 h 1166"/>
              <a:gd name="T8" fmla="*/ 523816 w 760"/>
              <a:gd name="T9" fmla="*/ 838512 h 1166"/>
              <a:gd name="T10" fmla="*/ 608660 w 760"/>
              <a:gd name="T11" fmla="*/ 856277 h 1166"/>
              <a:gd name="T12" fmla="*/ 741458 w 760"/>
              <a:gd name="T13" fmla="*/ 898913 h 1166"/>
              <a:gd name="T14" fmla="*/ 782036 w 760"/>
              <a:gd name="T15" fmla="*/ 916678 h 1166"/>
              <a:gd name="T16" fmla="*/ 855813 w 760"/>
              <a:gd name="T17" fmla="*/ 962868 h 1166"/>
              <a:gd name="T18" fmla="*/ 925901 w 760"/>
              <a:gd name="T19" fmla="*/ 1019716 h 1166"/>
              <a:gd name="T20" fmla="*/ 981234 w 760"/>
              <a:gd name="T21" fmla="*/ 1083670 h 1166"/>
              <a:gd name="T22" fmla="*/ 1007055 w 760"/>
              <a:gd name="T23" fmla="*/ 1119200 h 1166"/>
              <a:gd name="T24" fmla="*/ 1043944 w 760"/>
              <a:gd name="T25" fmla="*/ 1200920 h 1166"/>
              <a:gd name="T26" fmla="*/ 1062388 w 760"/>
              <a:gd name="T27" fmla="*/ 1289745 h 1166"/>
              <a:gd name="T28" fmla="*/ 1062388 w 760"/>
              <a:gd name="T29" fmla="*/ 1378571 h 1166"/>
              <a:gd name="T30" fmla="*/ 1051322 w 760"/>
              <a:gd name="T31" fmla="*/ 1474502 h 1166"/>
              <a:gd name="T32" fmla="*/ 1025500 w 760"/>
              <a:gd name="T33" fmla="*/ 1563327 h 1166"/>
              <a:gd name="T34" fmla="*/ 992300 w 760"/>
              <a:gd name="T35" fmla="*/ 1652153 h 1166"/>
              <a:gd name="T36" fmla="*/ 907456 w 760"/>
              <a:gd name="T37" fmla="*/ 1812038 h 1166"/>
              <a:gd name="T38" fmla="*/ 877946 w 760"/>
              <a:gd name="T39" fmla="*/ 1851122 h 1166"/>
              <a:gd name="T40" fmla="*/ 807858 w 760"/>
              <a:gd name="T41" fmla="*/ 1925735 h 1166"/>
              <a:gd name="T42" fmla="*/ 730392 w 760"/>
              <a:gd name="T43" fmla="*/ 1996796 h 1166"/>
              <a:gd name="T44" fmla="*/ 645548 w 760"/>
              <a:gd name="T45" fmla="*/ 2050091 h 1166"/>
              <a:gd name="T46" fmla="*/ 597593 w 760"/>
              <a:gd name="T47" fmla="*/ 2071409 h 1166"/>
              <a:gd name="T48" fmla="*/ 759903 w 760"/>
              <a:gd name="T49" fmla="*/ 1993243 h 1166"/>
              <a:gd name="T50" fmla="*/ 863190 w 760"/>
              <a:gd name="T51" fmla="*/ 1929288 h 1166"/>
              <a:gd name="T52" fmla="*/ 959100 w 760"/>
              <a:gd name="T53" fmla="*/ 1861781 h 1166"/>
              <a:gd name="T54" fmla="*/ 1047633 w 760"/>
              <a:gd name="T55" fmla="*/ 1783614 h 1166"/>
              <a:gd name="T56" fmla="*/ 1132476 w 760"/>
              <a:gd name="T57" fmla="*/ 1698342 h 1166"/>
              <a:gd name="T58" fmla="*/ 1202564 w 760"/>
              <a:gd name="T59" fmla="*/ 1605964 h 1166"/>
              <a:gd name="T60" fmla="*/ 1268964 w 760"/>
              <a:gd name="T61" fmla="*/ 1506479 h 1166"/>
              <a:gd name="T62" fmla="*/ 1294785 w 760"/>
              <a:gd name="T63" fmla="*/ 1456737 h 1166"/>
              <a:gd name="T64" fmla="*/ 1353807 w 760"/>
              <a:gd name="T65" fmla="*/ 1321722 h 1166"/>
              <a:gd name="T66" fmla="*/ 1387007 w 760"/>
              <a:gd name="T67" fmla="*/ 1176049 h 1166"/>
              <a:gd name="T68" fmla="*/ 1401762 w 760"/>
              <a:gd name="T69" fmla="*/ 1026822 h 1166"/>
              <a:gd name="T70" fmla="*/ 1383318 w 760"/>
              <a:gd name="T71" fmla="*/ 881148 h 1166"/>
              <a:gd name="T72" fmla="*/ 1368562 w 760"/>
              <a:gd name="T73" fmla="*/ 827853 h 1166"/>
              <a:gd name="T74" fmla="*/ 1316919 w 760"/>
              <a:gd name="T75" fmla="*/ 728368 h 1166"/>
              <a:gd name="T76" fmla="*/ 1246830 w 760"/>
              <a:gd name="T77" fmla="*/ 635990 h 1166"/>
              <a:gd name="T78" fmla="*/ 1165676 w 760"/>
              <a:gd name="T79" fmla="*/ 557824 h 1166"/>
              <a:gd name="T80" fmla="*/ 1121410 w 760"/>
              <a:gd name="T81" fmla="*/ 522294 h 1166"/>
              <a:gd name="T82" fmla="*/ 955412 w 760"/>
              <a:gd name="T83" fmla="*/ 405044 h 1166"/>
              <a:gd name="T84" fmla="*/ 848435 w 760"/>
              <a:gd name="T85" fmla="*/ 337537 h 1166"/>
              <a:gd name="T86" fmla="*/ 800480 w 760"/>
              <a:gd name="T87" fmla="*/ 316219 h 1166"/>
              <a:gd name="T88" fmla="*/ 984922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60"/>
              <a:gd name="T136" fmla="*/ 0 h 1166"/>
              <a:gd name="T137" fmla="*/ 760 w 760"/>
              <a:gd name="T138" fmla="*/ 1166 h 11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0033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7" name="Freeform 4439"/>
          <p:cNvSpPr>
            <a:spLocks/>
          </p:cNvSpPr>
          <p:nvPr/>
        </p:nvSpPr>
        <p:spPr bwMode="auto">
          <a:xfrm rot="-2775254">
            <a:off x="5509419" y="2042319"/>
            <a:ext cx="1465262" cy="1885950"/>
          </a:xfrm>
          <a:custGeom>
            <a:avLst/>
            <a:gdLst>
              <a:gd name="T0" fmla="*/ 451158 w 760"/>
              <a:gd name="T1" fmla="*/ 3234 h 1166"/>
              <a:gd name="T2" fmla="*/ 293060 w 760"/>
              <a:gd name="T3" fmla="*/ 1070615 h 1166"/>
              <a:gd name="T4" fmla="*/ 501287 w 760"/>
              <a:gd name="T5" fmla="*/ 769807 h 1166"/>
              <a:gd name="T6" fmla="*/ 505143 w 760"/>
              <a:gd name="T7" fmla="*/ 766573 h 1166"/>
              <a:gd name="T8" fmla="*/ 547560 w 760"/>
              <a:gd name="T9" fmla="*/ 763338 h 1166"/>
              <a:gd name="T10" fmla="*/ 636249 w 760"/>
              <a:gd name="T11" fmla="*/ 779511 h 1166"/>
              <a:gd name="T12" fmla="*/ 775067 w 760"/>
              <a:gd name="T13" fmla="*/ 818325 h 1166"/>
              <a:gd name="T14" fmla="*/ 817483 w 760"/>
              <a:gd name="T15" fmla="*/ 834497 h 1166"/>
              <a:gd name="T16" fmla="*/ 894604 w 760"/>
              <a:gd name="T17" fmla="*/ 876546 h 1166"/>
              <a:gd name="T18" fmla="*/ 967869 w 760"/>
              <a:gd name="T19" fmla="*/ 928297 h 1166"/>
              <a:gd name="T20" fmla="*/ 1025710 w 760"/>
              <a:gd name="T21" fmla="*/ 986518 h 1166"/>
              <a:gd name="T22" fmla="*/ 1052703 w 760"/>
              <a:gd name="T23" fmla="*/ 1018863 h 1166"/>
              <a:gd name="T24" fmla="*/ 1091263 w 760"/>
              <a:gd name="T25" fmla="*/ 1093256 h 1166"/>
              <a:gd name="T26" fmla="*/ 1110543 w 760"/>
              <a:gd name="T27" fmla="*/ 1174118 h 1166"/>
              <a:gd name="T28" fmla="*/ 1110543 w 760"/>
              <a:gd name="T29" fmla="*/ 1254980 h 1166"/>
              <a:gd name="T30" fmla="*/ 1098975 w 760"/>
              <a:gd name="T31" fmla="*/ 1342311 h 1166"/>
              <a:gd name="T32" fmla="*/ 1071983 w 760"/>
              <a:gd name="T33" fmla="*/ 1423173 h 1166"/>
              <a:gd name="T34" fmla="*/ 1037278 w 760"/>
              <a:gd name="T35" fmla="*/ 1504035 h 1166"/>
              <a:gd name="T36" fmla="*/ 948589 w 760"/>
              <a:gd name="T37" fmla="*/ 1649587 h 1166"/>
              <a:gd name="T38" fmla="*/ 917740 w 760"/>
              <a:gd name="T39" fmla="*/ 1685167 h 1166"/>
              <a:gd name="T40" fmla="*/ 844475 w 760"/>
              <a:gd name="T41" fmla="*/ 1753091 h 1166"/>
              <a:gd name="T42" fmla="*/ 763498 w 760"/>
              <a:gd name="T43" fmla="*/ 1817781 h 1166"/>
              <a:gd name="T44" fmla="*/ 674809 w 760"/>
              <a:gd name="T45" fmla="*/ 1866298 h 1166"/>
              <a:gd name="T46" fmla="*/ 624681 w 760"/>
              <a:gd name="T47" fmla="*/ 1885705 h 1166"/>
              <a:gd name="T48" fmla="*/ 794347 w 760"/>
              <a:gd name="T49" fmla="*/ 1814546 h 1166"/>
              <a:gd name="T50" fmla="*/ 902316 w 760"/>
              <a:gd name="T51" fmla="*/ 1756326 h 1166"/>
              <a:gd name="T52" fmla="*/ 1002574 w 760"/>
              <a:gd name="T53" fmla="*/ 1694870 h 1166"/>
              <a:gd name="T54" fmla="*/ 1095119 w 760"/>
              <a:gd name="T55" fmla="*/ 1623711 h 1166"/>
              <a:gd name="T56" fmla="*/ 1183808 w 760"/>
              <a:gd name="T57" fmla="*/ 1546084 h 1166"/>
              <a:gd name="T58" fmla="*/ 1257073 w 760"/>
              <a:gd name="T59" fmla="*/ 1461987 h 1166"/>
              <a:gd name="T60" fmla="*/ 1326482 w 760"/>
              <a:gd name="T61" fmla="*/ 1371422 h 1166"/>
              <a:gd name="T62" fmla="*/ 1353475 w 760"/>
              <a:gd name="T63" fmla="*/ 1326139 h 1166"/>
              <a:gd name="T64" fmla="*/ 1415171 w 760"/>
              <a:gd name="T65" fmla="*/ 1203228 h 1166"/>
              <a:gd name="T66" fmla="*/ 1449876 w 760"/>
              <a:gd name="T67" fmla="*/ 1070615 h 1166"/>
              <a:gd name="T68" fmla="*/ 1465300 w 760"/>
              <a:gd name="T69" fmla="*/ 934766 h 1166"/>
              <a:gd name="T70" fmla="*/ 1446020 w 760"/>
              <a:gd name="T71" fmla="*/ 802152 h 1166"/>
              <a:gd name="T72" fmla="*/ 1430596 w 760"/>
              <a:gd name="T73" fmla="*/ 753635 h 1166"/>
              <a:gd name="T74" fmla="*/ 1376611 w 760"/>
              <a:gd name="T75" fmla="*/ 663069 h 1166"/>
              <a:gd name="T76" fmla="*/ 1303346 w 760"/>
              <a:gd name="T77" fmla="*/ 578973 h 1166"/>
              <a:gd name="T78" fmla="*/ 1218513 w 760"/>
              <a:gd name="T79" fmla="*/ 507814 h 1166"/>
              <a:gd name="T80" fmla="*/ 1172240 w 760"/>
              <a:gd name="T81" fmla="*/ 475469 h 1166"/>
              <a:gd name="T82" fmla="*/ 998718 w 760"/>
              <a:gd name="T83" fmla="*/ 368731 h 1166"/>
              <a:gd name="T84" fmla="*/ 886892 w 760"/>
              <a:gd name="T85" fmla="*/ 307276 h 1166"/>
              <a:gd name="T86" fmla="*/ 836763 w 760"/>
              <a:gd name="T87" fmla="*/ 287869 h 1166"/>
              <a:gd name="T88" fmla="*/ 1029566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60"/>
              <a:gd name="T136" fmla="*/ 0 h 1166"/>
              <a:gd name="T137" fmla="*/ 760 w 760"/>
              <a:gd name="T138" fmla="*/ 1166 h 11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8" name="Freeform 4440"/>
          <p:cNvSpPr>
            <a:spLocks/>
          </p:cNvSpPr>
          <p:nvPr/>
        </p:nvSpPr>
        <p:spPr bwMode="auto">
          <a:xfrm rot="-7468687">
            <a:off x="4017169" y="992981"/>
            <a:ext cx="1336675" cy="1801813"/>
          </a:xfrm>
          <a:custGeom>
            <a:avLst/>
            <a:gdLst>
              <a:gd name="T0" fmla="*/ 411185 w 760"/>
              <a:gd name="T1" fmla="*/ 3090 h 1166"/>
              <a:gd name="T2" fmla="*/ 267095 w 760"/>
              <a:gd name="T3" fmla="*/ 1022628 h 1166"/>
              <a:gd name="T4" fmla="*/ 456873 w 760"/>
              <a:gd name="T5" fmla="*/ 735304 h 1166"/>
              <a:gd name="T6" fmla="*/ 460387 w 760"/>
              <a:gd name="T7" fmla="*/ 732214 h 1166"/>
              <a:gd name="T8" fmla="*/ 499046 w 760"/>
              <a:gd name="T9" fmla="*/ 729125 h 1166"/>
              <a:gd name="T10" fmla="*/ 579877 w 760"/>
              <a:gd name="T11" fmla="*/ 744572 h 1166"/>
              <a:gd name="T12" fmla="*/ 706395 w 760"/>
              <a:gd name="T13" fmla="*/ 781646 h 1166"/>
              <a:gd name="T14" fmla="*/ 745054 w 760"/>
              <a:gd name="T15" fmla="*/ 797094 h 1166"/>
              <a:gd name="T16" fmla="*/ 815342 w 760"/>
              <a:gd name="T17" fmla="*/ 837258 h 1166"/>
              <a:gd name="T18" fmla="*/ 882116 w 760"/>
              <a:gd name="T19" fmla="*/ 886690 h 1166"/>
              <a:gd name="T20" fmla="*/ 934832 w 760"/>
              <a:gd name="T21" fmla="*/ 942301 h 1166"/>
              <a:gd name="T22" fmla="*/ 959433 w 760"/>
              <a:gd name="T23" fmla="*/ 973196 h 1166"/>
              <a:gd name="T24" fmla="*/ 994577 w 760"/>
              <a:gd name="T25" fmla="*/ 1044255 h 1166"/>
              <a:gd name="T26" fmla="*/ 1012149 w 760"/>
              <a:gd name="T27" fmla="*/ 1121492 h 1166"/>
              <a:gd name="T28" fmla="*/ 1012149 w 760"/>
              <a:gd name="T29" fmla="*/ 1198730 h 1166"/>
              <a:gd name="T30" fmla="*/ 1001606 w 760"/>
              <a:gd name="T31" fmla="*/ 1282147 h 1166"/>
              <a:gd name="T32" fmla="*/ 977005 w 760"/>
              <a:gd name="T33" fmla="*/ 1359385 h 1166"/>
              <a:gd name="T34" fmla="*/ 945375 w 760"/>
              <a:gd name="T35" fmla="*/ 1436622 h 1166"/>
              <a:gd name="T36" fmla="*/ 864544 w 760"/>
              <a:gd name="T37" fmla="*/ 1575650 h 1166"/>
              <a:gd name="T38" fmla="*/ 836428 w 760"/>
              <a:gd name="T39" fmla="*/ 1609635 h 1166"/>
              <a:gd name="T40" fmla="*/ 769655 w 760"/>
              <a:gd name="T41" fmla="*/ 1674515 h 1166"/>
              <a:gd name="T42" fmla="*/ 695852 w 760"/>
              <a:gd name="T43" fmla="*/ 1736305 h 1166"/>
              <a:gd name="T44" fmla="*/ 615021 w 760"/>
              <a:gd name="T45" fmla="*/ 1782648 h 1166"/>
              <a:gd name="T46" fmla="*/ 569334 w 760"/>
              <a:gd name="T47" fmla="*/ 1801185 h 1166"/>
              <a:gd name="T48" fmla="*/ 723967 w 760"/>
              <a:gd name="T49" fmla="*/ 1733216 h 1166"/>
              <a:gd name="T50" fmla="*/ 822371 w 760"/>
              <a:gd name="T51" fmla="*/ 1677605 h 1166"/>
              <a:gd name="T52" fmla="*/ 913746 w 760"/>
              <a:gd name="T53" fmla="*/ 1618904 h 1166"/>
              <a:gd name="T54" fmla="*/ 998091 w 760"/>
              <a:gd name="T55" fmla="*/ 1550934 h 1166"/>
              <a:gd name="T56" fmla="*/ 1078922 w 760"/>
              <a:gd name="T57" fmla="*/ 1476786 h 1166"/>
              <a:gd name="T58" fmla="*/ 1145696 w 760"/>
              <a:gd name="T59" fmla="*/ 1396459 h 1166"/>
              <a:gd name="T60" fmla="*/ 1208955 w 760"/>
              <a:gd name="T61" fmla="*/ 1309953 h 1166"/>
              <a:gd name="T62" fmla="*/ 1233556 w 760"/>
              <a:gd name="T63" fmla="*/ 1266699 h 1166"/>
              <a:gd name="T64" fmla="*/ 1289787 w 760"/>
              <a:gd name="T65" fmla="*/ 1149298 h 1166"/>
              <a:gd name="T66" fmla="*/ 1321416 w 760"/>
              <a:gd name="T67" fmla="*/ 1022628 h 1166"/>
              <a:gd name="T68" fmla="*/ 1335474 w 760"/>
              <a:gd name="T69" fmla="*/ 892869 h 1166"/>
              <a:gd name="T70" fmla="*/ 1317902 w 760"/>
              <a:gd name="T71" fmla="*/ 766199 h 1166"/>
              <a:gd name="T72" fmla="*/ 1303844 w 760"/>
              <a:gd name="T73" fmla="*/ 719856 h 1166"/>
              <a:gd name="T74" fmla="*/ 1254643 w 760"/>
              <a:gd name="T75" fmla="*/ 633350 h 1166"/>
              <a:gd name="T76" fmla="*/ 1187869 w 760"/>
              <a:gd name="T77" fmla="*/ 553022 h 1166"/>
              <a:gd name="T78" fmla="*/ 1110552 w 760"/>
              <a:gd name="T79" fmla="*/ 485053 h 1166"/>
              <a:gd name="T80" fmla="*/ 1068379 w 760"/>
              <a:gd name="T81" fmla="*/ 454158 h 1166"/>
              <a:gd name="T82" fmla="*/ 910231 w 760"/>
              <a:gd name="T83" fmla="*/ 352204 h 1166"/>
              <a:gd name="T84" fmla="*/ 808313 w 760"/>
              <a:gd name="T85" fmla="*/ 293504 h 1166"/>
              <a:gd name="T86" fmla="*/ 762626 w 760"/>
              <a:gd name="T87" fmla="*/ 274966 h 1166"/>
              <a:gd name="T88" fmla="*/ 938346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60"/>
              <a:gd name="T136" fmla="*/ 0 h 1166"/>
              <a:gd name="T137" fmla="*/ 760 w 760"/>
              <a:gd name="T138" fmla="*/ 1166 h 11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A20000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9" name="Freeform 4444"/>
          <p:cNvSpPr>
            <a:spLocks/>
          </p:cNvSpPr>
          <p:nvPr/>
        </p:nvSpPr>
        <p:spPr bwMode="auto">
          <a:xfrm rot="10358921">
            <a:off x="2181225" y="1660525"/>
            <a:ext cx="1401763" cy="1879600"/>
          </a:xfrm>
          <a:custGeom>
            <a:avLst/>
            <a:gdLst>
              <a:gd name="T0" fmla="*/ 431595 w 760"/>
              <a:gd name="T1" fmla="*/ 3227 h 1166"/>
              <a:gd name="T2" fmla="*/ 280352 w 760"/>
              <a:gd name="T3" fmla="*/ 1067980 h 1166"/>
              <a:gd name="T4" fmla="*/ 479550 w 760"/>
              <a:gd name="T5" fmla="*/ 767913 h 1166"/>
              <a:gd name="T6" fmla="*/ 483239 w 760"/>
              <a:gd name="T7" fmla="*/ 764686 h 1166"/>
              <a:gd name="T8" fmla="*/ 523816 w 760"/>
              <a:gd name="T9" fmla="*/ 761460 h 1166"/>
              <a:gd name="T10" fmla="*/ 608660 w 760"/>
              <a:gd name="T11" fmla="*/ 777592 h 1166"/>
              <a:gd name="T12" fmla="*/ 741458 w 760"/>
              <a:gd name="T13" fmla="*/ 816311 h 1166"/>
              <a:gd name="T14" fmla="*/ 782036 w 760"/>
              <a:gd name="T15" fmla="*/ 832443 h 1166"/>
              <a:gd name="T16" fmla="*/ 855813 w 760"/>
              <a:gd name="T17" fmla="*/ 874388 h 1166"/>
              <a:gd name="T18" fmla="*/ 925901 w 760"/>
              <a:gd name="T19" fmla="*/ 926013 h 1166"/>
              <a:gd name="T20" fmla="*/ 981234 w 760"/>
              <a:gd name="T21" fmla="*/ 984090 h 1166"/>
              <a:gd name="T22" fmla="*/ 1007055 w 760"/>
              <a:gd name="T23" fmla="*/ 1016355 h 1166"/>
              <a:gd name="T24" fmla="*/ 1043944 w 760"/>
              <a:gd name="T25" fmla="*/ 1090565 h 1166"/>
              <a:gd name="T26" fmla="*/ 1062388 w 760"/>
              <a:gd name="T27" fmla="*/ 1171228 h 1166"/>
              <a:gd name="T28" fmla="*/ 1062388 w 760"/>
              <a:gd name="T29" fmla="*/ 1251892 h 1166"/>
              <a:gd name="T30" fmla="*/ 1051322 w 760"/>
              <a:gd name="T31" fmla="*/ 1339008 h 1166"/>
              <a:gd name="T32" fmla="*/ 1025500 w 760"/>
              <a:gd name="T33" fmla="*/ 1419671 h 1166"/>
              <a:gd name="T34" fmla="*/ 992300 w 760"/>
              <a:gd name="T35" fmla="*/ 1500334 h 1166"/>
              <a:gd name="T36" fmla="*/ 907456 w 760"/>
              <a:gd name="T37" fmla="*/ 1645527 h 1166"/>
              <a:gd name="T38" fmla="*/ 877946 w 760"/>
              <a:gd name="T39" fmla="*/ 1681020 h 1166"/>
              <a:gd name="T40" fmla="*/ 807858 w 760"/>
              <a:gd name="T41" fmla="*/ 1748777 h 1166"/>
              <a:gd name="T42" fmla="*/ 730392 w 760"/>
              <a:gd name="T43" fmla="*/ 1813307 h 1166"/>
              <a:gd name="T44" fmla="*/ 645548 w 760"/>
              <a:gd name="T45" fmla="*/ 1861705 h 1166"/>
              <a:gd name="T46" fmla="*/ 597593 w 760"/>
              <a:gd name="T47" fmla="*/ 1881064 h 1166"/>
              <a:gd name="T48" fmla="*/ 759903 w 760"/>
              <a:gd name="T49" fmla="*/ 1810080 h 1166"/>
              <a:gd name="T50" fmla="*/ 863190 w 760"/>
              <a:gd name="T51" fmla="*/ 1752003 h 1166"/>
              <a:gd name="T52" fmla="*/ 959100 w 760"/>
              <a:gd name="T53" fmla="*/ 1690699 h 1166"/>
              <a:gd name="T54" fmla="*/ 1047633 w 760"/>
              <a:gd name="T55" fmla="*/ 1619715 h 1166"/>
              <a:gd name="T56" fmla="*/ 1132476 w 760"/>
              <a:gd name="T57" fmla="*/ 1542279 h 1166"/>
              <a:gd name="T58" fmla="*/ 1202564 w 760"/>
              <a:gd name="T59" fmla="*/ 1458389 h 1166"/>
              <a:gd name="T60" fmla="*/ 1268964 w 760"/>
              <a:gd name="T61" fmla="*/ 1368046 h 1166"/>
              <a:gd name="T62" fmla="*/ 1294785 w 760"/>
              <a:gd name="T63" fmla="*/ 1322875 h 1166"/>
              <a:gd name="T64" fmla="*/ 1353807 w 760"/>
              <a:gd name="T65" fmla="*/ 1200267 h 1166"/>
              <a:gd name="T66" fmla="*/ 1387007 w 760"/>
              <a:gd name="T67" fmla="*/ 1067980 h 1166"/>
              <a:gd name="T68" fmla="*/ 1401762 w 760"/>
              <a:gd name="T69" fmla="*/ 932466 h 1166"/>
              <a:gd name="T70" fmla="*/ 1383318 w 760"/>
              <a:gd name="T71" fmla="*/ 800178 h 1166"/>
              <a:gd name="T72" fmla="*/ 1368562 w 760"/>
              <a:gd name="T73" fmla="*/ 751780 h 1166"/>
              <a:gd name="T74" fmla="*/ 1316919 w 760"/>
              <a:gd name="T75" fmla="*/ 661438 h 1166"/>
              <a:gd name="T76" fmla="*/ 1246830 w 760"/>
              <a:gd name="T77" fmla="*/ 577548 h 1166"/>
              <a:gd name="T78" fmla="*/ 1165676 w 760"/>
              <a:gd name="T79" fmla="*/ 506564 h 1166"/>
              <a:gd name="T80" fmla="*/ 1121410 w 760"/>
              <a:gd name="T81" fmla="*/ 474299 h 1166"/>
              <a:gd name="T82" fmla="*/ 955412 w 760"/>
              <a:gd name="T83" fmla="*/ 367824 h 1166"/>
              <a:gd name="T84" fmla="*/ 848435 w 760"/>
              <a:gd name="T85" fmla="*/ 306520 h 1166"/>
              <a:gd name="T86" fmla="*/ 800480 w 760"/>
              <a:gd name="T87" fmla="*/ 287161 h 1166"/>
              <a:gd name="T88" fmla="*/ 984922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60"/>
              <a:gd name="T136" fmla="*/ 0 h 1166"/>
              <a:gd name="T137" fmla="*/ 760 w 760"/>
              <a:gd name="T138" fmla="*/ 1166 h 11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0" name="Freeform 4445"/>
          <p:cNvSpPr>
            <a:spLocks/>
          </p:cNvSpPr>
          <p:nvPr/>
        </p:nvSpPr>
        <p:spPr bwMode="auto">
          <a:xfrm rot="7612796">
            <a:off x="2017713" y="3362325"/>
            <a:ext cx="1401762" cy="1887538"/>
          </a:xfrm>
          <a:custGeom>
            <a:avLst/>
            <a:gdLst>
              <a:gd name="T0" fmla="*/ 431595 w 760"/>
              <a:gd name="T1" fmla="*/ 3238 h 1166"/>
              <a:gd name="T2" fmla="*/ 280352 w 760"/>
              <a:gd name="T3" fmla="*/ 1071924 h 1166"/>
              <a:gd name="T4" fmla="*/ 479550 w 760"/>
              <a:gd name="T5" fmla="*/ 770749 h 1166"/>
              <a:gd name="T6" fmla="*/ 483239 w 760"/>
              <a:gd name="T7" fmla="*/ 767510 h 1166"/>
              <a:gd name="T8" fmla="*/ 523816 w 760"/>
              <a:gd name="T9" fmla="*/ 764272 h 1166"/>
              <a:gd name="T10" fmla="*/ 608660 w 760"/>
              <a:gd name="T11" fmla="*/ 780464 h 1166"/>
              <a:gd name="T12" fmla="*/ 741458 w 760"/>
              <a:gd name="T13" fmla="*/ 819325 h 1166"/>
              <a:gd name="T14" fmla="*/ 782036 w 760"/>
              <a:gd name="T15" fmla="*/ 835518 h 1166"/>
              <a:gd name="T16" fmla="*/ 855813 w 760"/>
              <a:gd name="T17" fmla="*/ 877617 h 1166"/>
              <a:gd name="T18" fmla="*/ 925901 w 760"/>
              <a:gd name="T19" fmla="*/ 929433 h 1166"/>
              <a:gd name="T20" fmla="*/ 981234 w 760"/>
              <a:gd name="T21" fmla="*/ 987724 h 1166"/>
              <a:gd name="T22" fmla="*/ 1007055 w 760"/>
              <a:gd name="T23" fmla="*/ 1020109 h 1166"/>
              <a:gd name="T24" fmla="*/ 1043944 w 760"/>
              <a:gd name="T25" fmla="*/ 1094593 h 1166"/>
              <a:gd name="T26" fmla="*/ 1062388 w 760"/>
              <a:gd name="T27" fmla="*/ 1175554 h 1166"/>
              <a:gd name="T28" fmla="*/ 1062388 w 760"/>
              <a:gd name="T29" fmla="*/ 1256515 h 1166"/>
              <a:gd name="T30" fmla="*/ 1051322 w 760"/>
              <a:gd name="T31" fmla="*/ 1343953 h 1166"/>
              <a:gd name="T32" fmla="*/ 1025500 w 760"/>
              <a:gd name="T33" fmla="*/ 1424914 h 1166"/>
              <a:gd name="T34" fmla="*/ 992300 w 760"/>
              <a:gd name="T35" fmla="*/ 1505875 h 1166"/>
              <a:gd name="T36" fmla="*/ 907456 w 760"/>
              <a:gd name="T37" fmla="*/ 1651605 h 1166"/>
              <a:gd name="T38" fmla="*/ 877946 w 760"/>
              <a:gd name="T39" fmla="*/ 1687228 h 1166"/>
              <a:gd name="T40" fmla="*/ 807858 w 760"/>
              <a:gd name="T41" fmla="*/ 1755235 h 1166"/>
              <a:gd name="T42" fmla="*/ 730392 w 760"/>
              <a:gd name="T43" fmla="*/ 1820004 h 1166"/>
              <a:gd name="T44" fmla="*/ 645548 w 760"/>
              <a:gd name="T45" fmla="*/ 1868580 h 1166"/>
              <a:gd name="T46" fmla="*/ 597593 w 760"/>
              <a:gd name="T47" fmla="*/ 1888011 h 1166"/>
              <a:gd name="T48" fmla="*/ 759903 w 760"/>
              <a:gd name="T49" fmla="*/ 1816765 h 1166"/>
              <a:gd name="T50" fmla="*/ 863190 w 760"/>
              <a:gd name="T51" fmla="*/ 1758473 h 1166"/>
              <a:gd name="T52" fmla="*/ 959100 w 760"/>
              <a:gd name="T53" fmla="*/ 1696943 h 1166"/>
              <a:gd name="T54" fmla="*/ 1047633 w 760"/>
              <a:gd name="T55" fmla="*/ 1625697 h 1166"/>
              <a:gd name="T56" fmla="*/ 1132476 w 760"/>
              <a:gd name="T57" fmla="*/ 1547974 h 1166"/>
              <a:gd name="T58" fmla="*/ 1202564 w 760"/>
              <a:gd name="T59" fmla="*/ 1463775 h 1166"/>
              <a:gd name="T60" fmla="*/ 1268964 w 760"/>
              <a:gd name="T61" fmla="*/ 1373099 h 1166"/>
              <a:gd name="T62" fmla="*/ 1294785 w 760"/>
              <a:gd name="T63" fmla="*/ 1327761 h 1166"/>
              <a:gd name="T64" fmla="*/ 1353807 w 760"/>
              <a:gd name="T65" fmla="*/ 1204700 h 1166"/>
              <a:gd name="T66" fmla="*/ 1387007 w 760"/>
              <a:gd name="T67" fmla="*/ 1071924 h 1166"/>
              <a:gd name="T68" fmla="*/ 1401762 w 760"/>
              <a:gd name="T69" fmla="*/ 935909 h 1166"/>
              <a:gd name="T70" fmla="*/ 1383318 w 760"/>
              <a:gd name="T71" fmla="*/ 803133 h 1166"/>
              <a:gd name="T72" fmla="*/ 1368562 w 760"/>
              <a:gd name="T73" fmla="*/ 754557 h 1166"/>
              <a:gd name="T74" fmla="*/ 1316919 w 760"/>
              <a:gd name="T75" fmla="*/ 663880 h 1166"/>
              <a:gd name="T76" fmla="*/ 1246830 w 760"/>
              <a:gd name="T77" fmla="*/ 579681 h 1166"/>
              <a:gd name="T78" fmla="*/ 1165676 w 760"/>
              <a:gd name="T79" fmla="*/ 508435 h 1166"/>
              <a:gd name="T80" fmla="*/ 1121410 w 760"/>
              <a:gd name="T81" fmla="*/ 476051 h 1166"/>
              <a:gd name="T82" fmla="*/ 955412 w 760"/>
              <a:gd name="T83" fmla="*/ 369182 h 1166"/>
              <a:gd name="T84" fmla="*/ 848435 w 760"/>
              <a:gd name="T85" fmla="*/ 307652 h 1166"/>
              <a:gd name="T86" fmla="*/ 800480 w 760"/>
              <a:gd name="T87" fmla="*/ 288221 h 1166"/>
              <a:gd name="T88" fmla="*/ 984922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60"/>
              <a:gd name="T136" fmla="*/ 0 h 1166"/>
              <a:gd name="T137" fmla="*/ 760 w 760"/>
              <a:gd name="T138" fmla="*/ 1166 h 11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1" name="Freeform 4446"/>
          <p:cNvSpPr>
            <a:spLocks/>
          </p:cNvSpPr>
          <p:nvPr/>
        </p:nvSpPr>
        <p:spPr bwMode="auto">
          <a:xfrm rot="-7200000" flipH="1" flipV="1">
            <a:off x="3411538" y="4343400"/>
            <a:ext cx="1401762" cy="2147888"/>
          </a:xfrm>
          <a:custGeom>
            <a:avLst/>
            <a:gdLst>
              <a:gd name="T0" fmla="*/ 431595 w 760"/>
              <a:gd name="T1" fmla="*/ 3684 h 1166"/>
              <a:gd name="T2" fmla="*/ 280353 w 760"/>
              <a:gd name="T3" fmla="*/ 1219469 h 1166"/>
              <a:gd name="T4" fmla="*/ 479551 w 760"/>
              <a:gd name="T5" fmla="*/ 876839 h 1166"/>
              <a:gd name="T6" fmla="*/ 483239 w 760"/>
              <a:gd name="T7" fmla="*/ 873155 h 1166"/>
              <a:gd name="T8" fmla="*/ 523817 w 760"/>
              <a:gd name="T9" fmla="*/ 869470 h 1166"/>
              <a:gd name="T10" fmla="*/ 608660 w 760"/>
              <a:gd name="T11" fmla="*/ 887891 h 1166"/>
              <a:gd name="T12" fmla="*/ 741459 w 760"/>
              <a:gd name="T13" fmla="*/ 932102 h 1166"/>
              <a:gd name="T14" fmla="*/ 782036 w 760"/>
              <a:gd name="T15" fmla="*/ 950523 h 1166"/>
              <a:gd name="T16" fmla="*/ 855813 w 760"/>
              <a:gd name="T17" fmla="*/ 998417 h 1166"/>
              <a:gd name="T18" fmla="*/ 925901 w 760"/>
              <a:gd name="T19" fmla="*/ 1057365 h 1166"/>
              <a:gd name="T20" fmla="*/ 981234 w 760"/>
              <a:gd name="T21" fmla="*/ 1123680 h 1166"/>
              <a:gd name="T22" fmla="*/ 1007056 w 760"/>
              <a:gd name="T23" fmla="*/ 1160522 h 1166"/>
              <a:gd name="T24" fmla="*/ 1043945 w 760"/>
              <a:gd name="T25" fmla="*/ 1245259 h 1166"/>
              <a:gd name="T26" fmla="*/ 1062389 w 760"/>
              <a:gd name="T27" fmla="*/ 1337363 h 1166"/>
              <a:gd name="T28" fmla="*/ 1062389 w 760"/>
              <a:gd name="T29" fmla="*/ 1429468 h 1166"/>
              <a:gd name="T30" fmla="*/ 1051322 w 760"/>
              <a:gd name="T31" fmla="*/ 1528942 h 1166"/>
              <a:gd name="T32" fmla="*/ 1025500 w 760"/>
              <a:gd name="T33" fmla="*/ 1621047 h 1166"/>
              <a:gd name="T34" fmla="*/ 992301 w 760"/>
              <a:gd name="T35" fmla="*/ 1713151 h 1166"/>
              <a:gd name="T36" fmla="*/ 907457 w 760"/>
              <a:gd name="T37" fmla="*/ 1878940 h 1166"/>
              <a:gd name="T38" fmla="*/ 877946 w 760"/>
              <a:gd name="T39" fmla="*/ 1919467 h 1166"/>
              <a:gd name="T40" fmla="*/ 807858 w 760"/>
              <a:gd name="T41" fmla="*/ 1996835 h 1166"/>
              <a:gd name="T42" fmla="*/ 730392 w 760"/>
              <a:gd name="T43" fmla="*/ 2070519 h 1166"/>
              <a:gd name="T44" fmla="*/ 645549 w 760"/>
              <a:gd name="T45" fmla="*/ 2125782 h 1166"/>
              <a:gd name="T46" fmla="*/ 597594 w 760"/>
              <a:gd name="T47" fmla="*/ 2147887 h 1166"/>
              <a:gd name="T48" fmla="*/ 759903 w 760"/>
              <a:gd name="T49" fmla="*/ 2066835 h 1166"/>
              <a:gd name="T50" fmla="*/ 863191 w 760"/>
              <a:gd name="T51" fmla="*/ 2000519 h 1166"/>
              <a:gd name="T52" fmla="*/ 959101 w 760"/>
              <a:gd name="T53" fmla="*/ 1930519 h 1166"/>
              <a:gd name="T54" fmla="*/ 1047634 w 760"/>
              <a:gd name="T55" fmla="*/ 1849467 h 1166"/>
              <a:gd name="T56" fmla="*/ 1132477 w 760"/>
              <a:gd name="T57" fmla="*/ 1761046 h 1166"/>
              <a:gd name="T58" fmla="*/ 1202565 w 760"/>
              <a:gd name="T59" fmla="*/ 1665257 h 1166"/>
              <a:gd name="T60" fmla="*/ 1268964 w 760"/>
              <a:gd name="T61" fmla="*/ 1562099 h 1166"/>
              <a:gd name="T62" fmla="*/ 1294786 w 760"/>
              <a:gd name="T63" fmla="*/ 1510521 h 1166"/>
              <a:gd name="T64" fmla="*/ 1353808 w 760"/>
              <a:gd name="T65" fmla="*/ 1370521 h 1166"/>
              <a:gd name="T66" fmla="*/ 1387008 w 760"/>
              <a:gd name="T67" fmla="*/ 1219469 h 1166"/>
              <a:gd name="T68" fmla="*/ 1401763 w 760"/>
              <a:gd name="T69" fmla="*/ 1064733 h 1166"/>
              <a:gd name="T70" fmla="*/ 1383319 w 760"/>
              <a:gd name="T71" fmla="*/ 913681 h 1166"/>
              <a:gd name="T72" fmla="*/ 1368563 w 760"/>
              <a:gd name="T73" fmla="*/ 858418 h 1166"/>
              <a:gd name="T74" fmla="*/ 1316919 w 760"/>
              <a:gd name="T75" fmla="*/ 755260 h 1166"/>
              <a:gd name="T76" fmla="*/ 1246831 w 760"/>
              <a:gd name="T77" fmla="*/ 659471 h 1166"/>
              <a:gd name="T78" fmla="*/ 1165677 w 760"/>
              <a:gd name="T79" fmla="*/ 578419 h 1166"/>
              <a:gd name="T80" fmla="*/ 1121410 w 760"/>
              <a:gd name="T81" fmla="*/ 541577 h 1166"/>
              <a:gd name="T82" fmla="*/ 955412 w 760"/>
              <a:gd name="T83" fmla="*/ 419998 h 1166"/>
              <a:gd name="T84" fmla="*/ 848435 w 760"/>
              <a:gd name="T85" fmla="*/ 349999 h 1166"/>
              <a:gd name="T86" fmla="*/ 800480 w 760"/>
              <a:gd name="T87" fmla="*/ 327894 h 1166"/>
              <a:gd name="T88" fmla="*/ 984923 w 760"/>
              <a:gd name="T89" fmla="*/ 0 h 1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60"/>
              <a:gd name="T136" fmla="*/ 0 h 1166"/>
              <a:gd name="T137" fmla="*/ 760 w 760"/>
              <a:gd name="T138" fmla="*/ 1166 h 11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2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5994" name="Rectangle 4490"/>
          <p:cNvSpPr>
            <a:spLocks noChangeArrowheads="1"/>
          </p:cNvSpPr>
          <p:nvPr/>
        </p:nvSpPr>
        <p:spPr bwMode="auto">
          <a:xfrm>
            <a:off x="5426075" y="969962"/>
            <a:ext cx="2552700" cy="646973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  <a:extLst>
            <a:ext uri="{909E8E84-426E-40DD-AFC4-6F175D3DCCD1}"/>
            <a:ext uri="{AF507438-7753-43E0-B8FC-AC1667EBCBE1}"/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  <a:defRPr/>
            </a:pPr>
            <a:r>
              <a:rPr lang="ru-RU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Коммуникационная деятельность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6" name="Rectangle 4486"/>
          <p:cNvSpPr>
            <a:spLocks noChangeArrowheads="1"/>
          </p:cNvSpPr>
          <p:nvPr/>
        </p:nvSpPr>
        <p:spPr bwMode="auto">
          <a:xfrm>
            <a:off x="120650" y="5237163"/>
            <a:ext cx="3105150" cy="64697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Аналитическая деятельность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8" name="Rectangle 4486"/>
          <p:cNvSpPr>
            <a:spLocks noChangeArrowheads="1"/>
          </p:cNvSpPr>
          <p:nvPr/>
        </p:nvSpPr>
        <p:spPr bwMode="auto">
          <a:xfrm>
            <a:off x="0" y="3109913"/>
            <a:ext cx="2300288" cy="92397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  <a:extLst>
            <a:ext uri="{909E8E84-426E-40DD-AFC4-6F175D3DCCD1}"/>
            <a:ext uri="{AF507438-7753-43E0-B8FC-AC1667EBCBE1}"/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Рекламно-информационная деятельность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9" name="Rectangle 4486"/>
          <p:cNvSpPr>
            <a:spLocks noChangeArrowheads="1"/>
          </p:cNvSpPr>
          <p:nvPr/>
        </p:nvSpPr>
        <p:spPr bwMode="auto">
          <a:xfrm rot="10800000" flipV="1">
            <a:off x="1319213" y="1143088"/>
            <a:ext cx="3005137" cy="92397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Организационно-управленческая деятельность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071538" y="142852"/>
            <a:ext cx="7542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Чему я научусь?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1" name="Picture 3"/>
          <p:cNvPicPr/>
          <p:nvPr/>
        </p:nvPicPr>
        <p:blipFill>
          <a:blip r:embed="rId2" cstate="print"/>
          <a:stretch/>
        </p:blipFill>
        <p:spPr>
          <a:xfrm>
            <a:off x="0" y="0"/>
            <a:ext cx="1833120" cy="1283760"/>
          </a:xfrm>
          <a:prstGeom prst="rect">
            <a:avLst/>
          </a:prstGeom>
          <a:ln w="9360">
            <a:noFill/>
          </a:ln>
        </p:spPr>
      </p:pic>
      <p:pic>
        <p:nvPicPr>
          <p:cNvPr id="22" name="Рисунок 21" descr="https://tiskove-zpravy.eu/wp-content/uploads/Public-relatio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85992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97" grpId="0" animBg="1"/>
      <p:bldP spid="25990" grpId="0" animBg="1"/>
      <p:bldP spid="25994" grpId="0" animBg="1"/>
      <p:bldP spid="46" grpId="0" animBg="1"/>
      <p:bldP spid="48" grpId="0" animBg="1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/>
          <p:cNvPicPr/>
          <p:nvPr/>
        </p:nvPicPr>
        <p:blipFill>
          <a:blip r:embed="rId3" cstate="print"/>
          <a:stretch/>
        </p:blipFill>
        <p:spPr>
          <a:xfrm>
            <a:off x="5864400" y="4830840"/>
            <a:ext cx="3279240" cy="2023560"/>
          </a:xfrm>
          <a:prstGeom prst="rect">
            <a:avLst/>
          </a:prstGeom>
          <a:ln w="9360">
            <a:noFill/>
          </a:ln>
        </p:spPr>
      </p:pic>
      <p:pic>
        <p:nvPicPr>
          <p:cNvPr id="200" name="Picture 3"/>
          <p:cNvPicPr/>
          <p:nvPr/>
        </p:nvPicPr>
        <p:blipFill>
          <a:blip r:embed="rId4" cstate="print"/>
          <a:stretch/>
        </p:blipFill>
        <p:spPr>
          <a:xfrm>
            <a:off x="0" y="115920"/>
            <a:ext cx="1833120" cy="1283760"/>
          </a:xfrm>
          <a:prstGeom prst="rect">
            <a:avLst/>
          </a:prstGeom>
          <a:ln w="9360"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138960" y="1700808"/>
            <a:ext cx="4613040" cy="49678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ru-RU" b="0" strike="noStrike" spc="-1" dirty="0">
              <a:solidFill>
                <a:schemeClr val="accent4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714480" y="357166"/>
            <a:ext cx="7429520" cy="93728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Коммуникативные технологии в рекламе и связях с общественностью</a:t>
            </a:r>
            <a:r>
              <a:rPr lang="ru-RU" sz="2000" b="1" strike="noStrike" spc="-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4429124" y="5214950"/>
            <a:ext cx="3429024" cy="571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Студент 1 курса Никита Кислый</a:t>
            </a:r>
            <a:endParaRPr lang="ru-RU" sz="1800" b="1" strike="noStrike" spc="-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857362"/>
            <a:ext cx="392909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/>
              <a:t>Студент первого курса </a:t>
            </a:r>
            <a:r>
              <a:rPr lang="ru-RU" sz="1900" b="1" dirty="0" err="1" smtClean="0"/>
              <a:t>УрФУ</a:t>
            </a:r>
            <a:r>
              <a:rPr lang="ru-RU" sz="1900" b="1" dirty="0" smtClean="0"/>
              <a:t> Никита Кислый получил диплом первой степени в номинации «Социальная реклама» на II Всероссийском сетевом конкурсе студенческих проектов «Профессиональное  завтра».</a:t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>Его видеоролик посвящен популяризации </a:t>
            </a:r>
            <a:r>
              <a:rPr lang="ru-RU" sz="1900" b="1" dirty="0" err="1" smtClean="0"/>
              <a:t>параспорта</a:t>
            </a:r>
            <a:r>
              <a:rPr lang="ru-RU" sz="1900" b="1" dirty="0" smtClean="0"/>
              <a:t>.</a:t>
            </a:r>
            <a:endParaRPr lang="ru-RU" sz="1900" b="1" dirty="0"/>
          </a:p>
        </p:txBody>
      </p:sp>
      <p:sp>
        <p:nvSpPr>
          <p:cNvPr id="2050" name="AutoShape 2" descr="https://urfu.ru/fileadmin/user_upload/common_files/news/2019/11/20191118_konkurs_inkljuz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s://avatars.mds.yandex.net/get-districts/1540813/2a0000016e932c949a937c83ba23364a21da/optimiz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7" y="1357298"/>
            <a:ext cx="3714776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4"/>
          <p:cNvPicPr/>
          <p:nvPr/>
        </p:nvPicPr>
        <p:blipFill>
          <a:blip r:embed="rId2" cstate="print"/>
          <a:stretch/>
        </p:blipFill>
        <p:spPr>
          <a:xfrm>
            <a:off x="0" y="0"/>
            <a:ext cx="2051720" cy="134050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1"/>
          <p:cNvPicPr/>
          <p:nvPr/>
        </p:nvPicPr>
        <p:blipFill>
          <a:blip r:embed="rId3" cstate="print"/>
          <a:stretch/>
        </p:blipFill>
        <p:spPr>
          <a:xfrm>
            <a:off x="5830615" y="4830654"/>
            <a:ext cx="3279240" cy="2023560"/>
          </a:xfrm>
          <a:prstGeom prst="rect">
            <a:avLst/>
          </a:prstGeom>
          <a:ln w="9360"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469440" y="3861000"/>
            <a:ext cx="378000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6"/>
          <p:cNvSpPr/>
          <p:nvPr/>
        </p:nvSpPr>
        <p:spPr>
          <a:xfrm>
            <a:off x="251520" y="1783650"/>
            <a:ext cx="7920880" cy="107384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fontAlgn="base"/>
            <a:r>
              <a:rPr lang="ru-RU" sz="2000" dirty="0" smtClean="0"/>
              <a:t>Наши выпускники могут работать в рекламных агентствах и коммуникационных подразделениях компаний, органах государственного управления, PR и digital-агентствах </a:t>
            </a:r>
            <a:r>
              <a:rPr lang="ru-RU" sz="2000" smtClean="0"/>
              <a:t>в </a:t>
            </a:r>
            <a:r>
              <a:rPr lang="ru-RU" sz="2000" smtClean="0"/>
              <a:t>качестве</a:t>
            </a:r>
            <a:endParaRPr lang="ru-RU" sz="2000" dirty="0" smtClean="0"/>
          </a:p>
        </p:txBody>
      </p:sp>
      <p:sp>
        <p:nvSpPr>
          <p:cNvPr id="169" name="CustomShape 9"/>
          <p:cNvSpPr/>
          <p:nvPr/>
        </p:nvSpPr>
        <p:spPr>
          <a:xfrm>
            <a:off x="395536" y="2708920"/>
            <a:ext cx="53280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2"/>
          <p:cNvSpPr/>
          <p:nvPr/>
        </p:nvSpPr>
        <p:spPr>
          <a:xfrm>
            <a:off x="972720" y="4725000"/>
            <a:ext cx="497160" cy="4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3"/>
          <p:cNvSpPr/>
          <p:nvPr/>
        </p:nvSpPr>
        <p:spPr>
          <a:xfrm>
            <a:off x="1835696" y="258606"/>
            <a:ext cx="7218476" cy="1309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7B2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Noto Sans CJK SC Regular"/>
              </a:rPr>
              <a:t>Перспективы трудоустройства</a:t>
            </a:r>
            <a:endParaRPr lang="ru-RU" sz="36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4" name="CustomShape 14"/>
          <p:cNvSpPr/>
          <p:nvPr/>
        </p:nvSpPr>
        <p:spPr>
          <a:xfrm>
            <a:off x="1331640" y="2564904"/>
            <a:ext cx="74163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16"/>
          <p:cNvSpPr/>
          <p:nvPr/>
        </p:nvSpPr>
        <p:spPr>
          <a:xfrm>
            <a:off x="285720" y="3143248"/>
            <a:ext cx="7344816" cy="3286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base"/>
            <a:r>
              <a:rPr lang="ru-RU" sz="2000" dirty="0" smtClean="0"/>
              <a:t>− </a:t>
            </a:r>
            <a:r>
              <a:rPr lang="ru-RU" sz="2400" dirty="0" smtClean="0"/>
              <a:t>продюсеров и event-менеджеров;</a:t>
            </a:r>
          </a:p>
          <a:p>
            <a:pPr fontAlgn="base"/>
            <a:r>
              <a:rPr lang="ru-RU" sz="2400" dirty="0" smtClean="0"/>
              <a:t>− режиссеров массовых мероприятий;</a:t>
            </a:r>
          </a:p>
          <a:p>
            <a:pPr fontAlgn="base"/>
            <a:r>
              <a:rPr lang="ru-RU" sz="2400" dirty="0" smtClean="0"/>
              <a:t>− PR-менеджеров и пресс-секретарей;</a:t>
            </a:r>
          </a:p>
          <a:p>
            <a:pPr fontAlgn="base"/>
            <a:r>
              <a:rPr lang="ru-RU" sz="2400" dirty="0" smtClean="0"/>
              <a:t>− разработчиков коммуникационных стратегий;</a:t>
            </a:r>
          </a:p>
          <a:p>
            <a:pPr fontAlgn="base"/>
            <a:r>
              <a:rPr lang="ru-RU" sz="2400" dirty="0" smtClean="0"/>
              <a:t>− аналитиков и </a:t>
            </a:r>
            <a:r>
              <a:rPr lang="ru-RU" sz="2400" dirty="0" err="1" smtClean="0"/>
              <a:t>медиаменеджеров</a:t>
            </a:r>
            <a:r>
              <a:rPr lang="ru-RU" sz="2400" dirty="0" smtClean="0"/>
              <a:t>;</a:t>
            </a:r>
          </a:p>
          <a:p>
            <a:pPr fontAlgn="base"/>
            <a:r>
              <a:rPr lang="ru-RU" sz="2400" dirty="0" smtClean="0"/>
              <a:t>− account-менеджеров и специалистов по SMM;</a:t>
            </a:r>
          </a:p>
          <a:p>
            <a:pPr fontAlgn="base"/>
            <a:r>
              <a:rPr lang="ru-RU" sz="2400" dirty="0" smtClean="0"/>
              <a:t>− </a:t>
            </a:r>
            <a:r>
              <a:rPr lang="ru-RU" sz="2400" dirty="0" err="1" smtClean="0"/>
              <a:t>копирайтеров</a:t>
            </a:r>
            <a:r>
              <a:rPr lang="ru-RU" sz="2400" dirty="0" smtClean="0"/>
              <a:t> и спичрайтеров;</a:t>
            </a:r>
          </a:p>
          <a:p>
            <a:pPr fontAlgn="base"/>
            <a:r>
              <a:rPr lang="ru-RU" sz="2400" dirty="0" smtClean="0"/>
              <a:t>− специалистов по планированию рекламы и т.д.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17"/>
          <p:cNvSpPr/>
          <p:nvPr/>
        </p:nvSpPr>
        <p:spPr>
          <a:xfrm>
            <a:off x="1331640" y="4509120"/>
            <a:ext cx="7848728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1"/>
          <p:cNvSpPr/>
          <p:nvPr/>
        </p:nvSpPr>
        <p:spPr>
          <a:xfrm rot="3116400">
            <a:off x="8051251" y="1912751"/>
            <a:ext cx="619706" cy="610892"/>
          </a:xfrm>
          <a:prstGeom prst="rect">
            <a:avLst/>
          </a:prstGeom>
          <a:gradFill>
            <a:gsLst>
              <a:gs pos="0">
                <a:srgbClr val="990099"/>
              </a:gs>
              <a:gs pos="100000">
                <a:srgbClr val="460046"/>
              </a:gs>
            </a:gsLst>
            <a:lin ang="1980000"/>
          </a:gradFill>
          <a:ln w="9360">
            <a:noFill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92245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675</Words>
  <Application>Microsoft Office PowerPoint</Application>
  <PresentationFormat>Экран (4:3)</PresentationFormat>
  <Paragraphs>104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Поступление</vt:lpstr>
      <vt:lpstr>УРАЛЬСКИЙ ГУМАНИТАРНЫЙ ИНСТИТУТ: 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Деканат</dc:creator>
  <dc:description/>
  <cp:lastModifiedBy>Анна Плотникова</cp:lastModifiedBy>
  <cp:revision>248</cp:revision>
  <cp:lastPrinted>2017-05-15T03:38:23Z</cp:lastPrinted>
  <dcterms:created xsi:type="dcterms:W3CDTF">2017-05-13T13:54:41Z</dcterms:created>
  <dcterms:modified xsi:type="dcterms:W3CDTF">2020-05-03T17:03:53Z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ntentTypeId">
    <vt:lpwstr>0x0101006568A9A9183BFB409D323D7922BBE441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IconOverlay">
    <vt:lpwstr/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6</vt:i4>
  </property>
  <property fmtid="{D5CDD505-2E9C-101B-9397-08002B2CF9AE}" pid="10" name="PresentationFormat">
    <vt:lpwstr>Экран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7</vt:i4>
  </property>
  <property fmtid="{D5CDD505-2E9C-101B-9397-08002B2CF9AE}" pid="14" name="_dlc_DocId">
    <vt:lpwstr>X6K5HYCTUP3X-426-843</vt:lpwstr>
  </property>
  <property fmtid="{D5CDD505-2E9C-101B-9397-08002B2CF9AE}" pid="15" name="_dlc_DocIdItemGuid">
    <vt:lpwstr>16c0a102-b232-4193-83aa-44f1178b1cd4</vt:lpwstr>
  </property>
  <property fmtid="{D5CDD505-2E9C-101B-9397-08002B2CF9AE}" pid="16" name="_dlc_DocIdUrl">
    <vt:lpwstr>https://pro.urfu.ru/PWA/competitiveness_programme/sandler/corporate_academy/_layouts/15/DocIdRedir.aspx?ID=X6K5HYCTUP3X-426-843, X6K5HYCTUP3X-426-843</vt:lpwstr>
  </property>
</Properties>
</file>