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0" r:id="rId3"/>
    <p:sldId id="262" r:id="rId4"/>
    <p:sldId id="261" r:id="rId5"/>
    <p:sldId id="269" r:id="rId6"/>
    <p:sldId id="293" r:id="rId7"/>
    <p:sldId id="265" r:id="rId8"/>
    <p:sldId id="266" r:id="rId9"/>
    <p:sldId id="267" r:id="rId10"/>
    <p:sldId id="268" r:id="rId11"/>
    <p:sldId id="273" r:id="rId12"/>
    <p:sldId id="298" r:id="rId13"/>
    <p:sldId id="279" r:id="rId14"/>
    <p:sldId id="275" r:id="rId15"/>
    <p:sldId id="284" r:id="rId16"/>
    <p:sldId id="297" r:id="rId17"/>
    <p:sldId id="291" r:id="rId18"/>
    <p:sldId id="29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477"/>
    <a:srgbClr val="973963"/>
    <a:srgbClr val="037EFD"/>
    <a:srgbClr val="02559F"/>
    <a:srgbClr val="D60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798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78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48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78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41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42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12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1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20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74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9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1C550-95A8-4C3F-8B63-6C857BBDBB10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C0610-436F-4B89-B381-D5769FC17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50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1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4.jpe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jpeg"/><Relationship Id="rId7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mailto:gumanitarii.priem@urfu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5479"/>
            <a:ext cx="12192000" cy="8085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559" y="-1227222"/>
            <a:ext cx="5766441" cy="80852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238" y="0"/>
            <a:ext cx="2132762" cy="1244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557" y="-315912"/>
            <a:ext cx="1698446" cy="15073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2787" y="1692970"/>
            <a:ext cx="30989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Направление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43.03.03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«Туризм»</a:t>
            </a:r>
          </a:p>
          <a:p>
            <a:r>
              <a:rPr lang="ru-RU" sz="36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Бакалавриат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endParaRPr lang="ru-RU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668" y="2769583"/>
            <a:ext cx="1144424" cy="123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94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541"/>
          <a:stretch/>
        </p:blipFill>
        <p:spPr>
          <a:xfrm>
            <a:off x="1788160" y="2995613"/>
            <a:ext cx="5659120" cy="3570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541"/>
          <a:stretch/>
        </p:blipFill>
        <p:spPr>
          <a:xfrm>
            <a:off x="3786685" y="2995613"/>
            <a:ext cx="5659120" cy="3570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86" y="221071"/>
            <a:ext cx="7769405" cy="2374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41"/>
          <a:stretch/>
        </p:blipFill>
        <p:spPr>
          <a:xfrm>
            <a:off x="3007360" y="2995613"/>
            <a:ext cx="5659120" cy="3570304"/>
          </a:xfrm>
          <a:prstGeom prst="rect">
            <a:avLst/>
          </a:prstGeom>
        </p:spPr>
      </p:pic>
      <p:pic>
        <p:nvPicPr>
          <p:cNvPr id="7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5" y="0"/>
            <a:ext cx="2015322" cy="14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45229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101" y="365307"/>
            <a:ext cx="5143500" cy="1466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49" y="2324417"/>
            <a:ext cx="1992631" cy="7726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997" y="2440520"/>
            <a:ext cx="2179843" cy="7171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720" y="2324417"/>
            <a:ext cx="1548994" cy="8235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49" y="3534902"/>
            <a:ext cx="1893153" cy="19202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0081" y="3534901"/>
            <a:ext cx="2116948" cy="19202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997" y="3434079"/>
            <a:ext cx="2264171" cy="20210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3223" y="3434079"/>
            <a:ext cx="2575443" cy="20210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9089" y="2440520"/>
            <a:ext cx="1453551" cy="7847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  <p:pic>
        <p:nvPicPr>
          <p:cNvPr id="12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75" y="0"/>
            <a:ext cx="2015322" cy="14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7638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4228" y="365125"/>
            <a:ext cx="9089571" cy="1325563"/>
          </a:xfrm>
        </p:spPr>
        <p:txBody>
          <a:bodyPr/>
          <a:lstStyle/>
          <a:p>
            <a:r>
              <a:rPr lang="ru-RU" b="1" dirty="0" smtClean="0">
                <a:latin typeface="Century" panose="02040604050505020304" pitchFamily="18" charset="0"/>
              </a:rPr>
              <a:t>Где работают выпускники? 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Преподаватели и бизнес-тренеры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Сотрудники авиакомпаний, выставочных центров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Телеведущие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Маркетологи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Владельцы и менеджеры ресторанного, гостиничного и туристского бизнеса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Менеджеры по персоналу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Гиды-экскурсоводы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Специалисты информационно-туристских служб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Сотрудники органов государственной власти и муниципального управления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Специалисты по рекламе и индустрии развлечений</a:t>
            </a:r>
          </a:p>
          <a:p>
            <a:endParaRPr lang="ru-RU" dirty="0"/>
          </a:p>
        </p:txBody>
      </p:sp>
      <p:pic>
        <p:nvPicPr>
          <p:cNvPr id="4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5" y="0"/>
            <a:ext cx="2015322" cy="1408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355" y="468949"/>
            <a:ext cx="8105085" cy="2342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8011" y="-12060"/>
            <a:ext cx="1083989" cy="9620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826" y="2053781"/>
            <a:ext cx="2431000" cy="12331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3437" y="4419950"/>
            <a:ext cx="10214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преподаватель </a:t>
            </a:r>
            <a:r>
              <a:rPr lang="ru-RU" dirty="0" err="1">
                <a:latin typeface="Batang" panose="02030600000101010101" pitchFamily="18" charset="-127"/>
                <a:ea typeface="Batang" panose="02030600000101010101" pitchFamily="18" charset="-127"/>
              </a:rPr>
              <a:t>Брыляков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Константин Геннадьевич</a:t>
            </a:r>
          </a:p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директор ООО 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«Центр гидов», ведущий экскурсовод Свердловской области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37" y="5159494"/>
            <a:ext cx="2278131" cy="15006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516" y="5256243"/>
            <a:ext cx="1892722" cy="1386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lum bright="12000"/>
          </a:blip>
          <a:srcRect r="13012"/>
          <a:stretch/>
        </p:blipFill>
        <p:spPr>
          <a:xfrm>
            <a:off x="893437" y="2053781"/>
            <a:ext cx="5414195" cy="2272956"/>
          </a:xfrm>
          <a:prstGeom prst="rect">
            <a:avLst/>
          </a:prstGeom>
        </p:spPr>
      </p:pic>
      <p:pic>
        <p:nvPicPr>
          <p:cNvPr id="12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2" y="78743"/>
            <a:ext cx="2015322" cy="14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471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20" y="375840"/>
            <a:ext cx="3552825" cy="1552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747" y="2031047"/>
            <a:ext cx="68665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Финал 38-го Чемпионата мира по программированию </a:t>
            </a:r>
            <a:r>
              <a:rPr lang="en-US" dirty="0"/>
              <a:t>ACM-ICPC</a:t>
            </a:r>
            <a:r>
              <a:rPr lang="ru-RU" dirty="0"/>
              <a:t> 2014, генеральный спонсор корпорация </a:t>
            </a:r>
            <a:r>
              <a:rPr lang="en-US" dirty="0" smtClean="0"/>
              <a:t>IBM</a:t>
            </a:r>
            <a:r>
              <a:rPr lang="ru-RU" dirty="0" smtClean="0"/>
              <a:t> </a:t>
            </a:r>
          </a:p>
          <a:p>
            <a:endParaRPr lang="ru-RU" dirty="0"/>
          </a:p>
          <a:p>
            <a:r>
              <a:rPr lang="ru-RU" dirty="0"/>
              <a:t>Финал 29-го Турнира Юных Физиков </a:t>
            </a:r>
            <a:r>
              <a:rPr lang="en-US" dirty="0"/>
              <a:t>IYPT 2016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Саммит </a:t>
            </a:r>
            <a:r>
              <a:rPr lang="ru-RU" dirty="0"/>
              <a:t>А</a:t>
            </a:r>
            <a:r>
              <a:rPr lang="ru-RU" dirty="0" smtClean="0"/>
              <a:t>ссоциации технических вузов России и Китая </a:t>
            </a:r>
            <a:r>
              <a:rPr lang="en-US" dirty="0" smtClean="0"/>
              <a:t>ASRTU 2018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538" y="914400"/>
            <a:ext cx="4622164" cy="4622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6238" b="10208"/>
          <a:stretch/>
        </p:blipFill>
        <p:spPr>
          <a:xfrm>
            <a:off x="943768" y="3788886"/>
            <a:ext cx="6279992" cy="3069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  <p:pic>
        <p:nvPicPr>
          <p:cNvPr id="10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15322" cy="14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8107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86" y="949959"/>
            <a:ext cx="8924925" cy="7143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3233" y="1810431"/>
            <a:ext cx="107808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400" dirty="0" err="1"/>
              <a:t>Mikkeli</a:t>
            </a:r>
            <a:r>
              <a:rPr lang="en-US" sz="2400" dirty="0"/>
              <a:t> University of Applied Sciences</a:t>
            </a:r>
            <a:r>
              <a:rPr lang="ru-RU" sz="2400" dirty="0"/>
              <a:t> (Финляндия) </a:t>
            </a:r>
          </a:p>
          <a:p>
            <a:pPr>
              <a:buFontTx/>
              <a:buChar char="-"/>
            </a:pPr>
            <a:r>
              <a:rPr lang="ru-RU" sz="2400" dirty="0"/>
              <a:t>Карибский университет (</a:t>
            </a:r>
            <a:r>
              <a:rPr lang="ru-RU" sz="2400" dirty="0" err="1"/>
              <a:t>Канкун</a:t>
            </a:r>
            <a:r>
              <a:rPr lang="ru-RU" sz="2400" dirty="0"/>
              <a:t>, Мексика)</a:t>
            </a:r>
          </a:p>
          <a:p>
            <a:pPr>
              <a:buFontTx/>
              <a:buChar char="-"/>
            </a:pPr>
            <a:r>
              <a:rPr lang="ru-RU" sz="2400" dirty="0"/>
              <a:t>Институт гостиничного менеджмента </a:t>
            </a:r>
            <a:r>
              <a:rPr lang="ru-RU" sz="2400" dirty="0" err="1"/>
              <a:t>Vysoká</a:t>
            </a:r>
            <a:r>
              <a:rPr lang="ru-RU" sz="2400" dirty="0"/>
              <a:t> </a:t>
            </a:r>
            <a:r>
              <a:rPr lang="ru-RU" sz="2400" dirty="0" err="1"/>
              <a:t>škola</a:t>
            </a:r>
            <a:r>
              <a:rPr lang="ru-RU" sz="2400" dirty="0"/>
              <a:t> </a:t>
            </a:r>
            <a:r>
              <a:rPr lang="ru-RU" sz="2400" dirty="0" err="1"/>
              <a:t>hotelová</a:t>
            </a:r>
            <a:r>
              <a:rPr lang="ru-RU" sz="2400" dirty="0"/>
              <a:t> (Прага, Чехия)</a:t>
            </a:r>
          </a:p>
          <a:p>
            <a:pPr>
              <a:buFontTx/>
              <a:buChar char="-"/>
            </a:pPr>
            <a:r>
              <a:rPr lang="ru-RU" sz="2400" dirty="0"/>
              <a:t>Университет прикладных наук имени Яноша </a:t>
            </a:r>
            <a:r>
              <a:rPr lang="ru-RU" sz="2400" dirty="0" err="1"/>
              <a:t>Кодолани</a:t>
            </a:r>
            <a:r>
              <a:rPr lang="ru-RU" sz="2400" dirty="0"/>
              <a:t> (Будапешт, Венгрия)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8011" y="-12060"/>
            <a:ext cx="1083989" cy="962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2" y="4666992"/>
            <a:ext cx="1724025" cy="1428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459" y="4640251"/>
            <a:ext cx="1769719" cy="1476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279" y="4697098"/>
            <a:ext cx="3127839" cy="1363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880" y="4674277"/>
            <a:ext cx="2923516" cy="1442774"/>
          </a:xfrm>
          <a:prstGeom prst="rect">
            <a:avLst/>
          </a:prstGeom>
        </p:spPr>
      </p:pic>
      <p:pic>
        <p:nvPicPr>
          <p:cNvPr id="12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015322" cy="14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9629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11656D27-B141-49B3-AF89-46DB8128F045}"/>
              </a:ext>
            </a:extLst>
          </p:cNvPr>
          <p:cNvSpPr/>
          <p:nvPr/>
        </p:nvSpPr>
        <p:spPr>
          <a:xfrm>
            <a:off x="6297302" y="2122486"/>
            <a:ext cx="5573727" cy="261969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image1.png">
            <a:extLst>
              <a:ext uri="{FF2B5EF4-FFF2-40B4-BE49-F238E27FC236}">
                <a16:creationId xmlns="" xmlns:a16="http://schemas.microsoft.com/office/drawing/2014/main" id="{4D03CCD5-056C-4557-8E77-3C8B49A60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068" y="4833953"/>
            <a:ext cx="3279932" cy="20240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DDF5F25B-2F93-479F-BEA7-7C397D4E729D}"/>
              </a:ext>
            </a:extLst>
          </p:cNvPr>
          <p:cNvSpPr/>
          <p:nvPr/>
        </p:nvSpPr>
        <p:spPr>
          <a:xfrm>
            <a:off x="357738" y="2122486"/>
            <a:ext cx="5573728" cy="261969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2068286" cy="144552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A23084E5-D7BC-4CCE-9CAD-3EB2E004C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523" y="593191"/>
            <a:ext cx="8020130" cy="93610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 sz="3000"/>
            </a:pPr>
            <a:r>
              <a:rPr lang="ru-RU" sz="4000" dirty="0" smtClean="0">
                <a:solidFill>
                  <a:srgbClr val="E9410C"/>
                </a:solidFill>
                <a:latin typeface="Century" panose="02040604050505020304" pitchFamily="18" charset="0"/>
              </a:rPr>
              <a:t>ПОСТУПЛЕНИЕ</a:t>
            </a:r>
            <a:endParaRPr lang="ru-RU" sz="4000" dirty="0">
              <a:solidFill>
                <a:srgbClr val="E9410C"/>
              </a:solidFill>
              <a:latin typeface="Century" panose="020406040505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0B86B25-A2A8-4630-A5A0-429CB365F40C}"/>
              </a:ext>
            </a:extLst>
          </p:cNvPr>
          <p:cNvSpPr/>
          <p:nvPr/>
        </p:nvSpPr>
        <p:spPr>
          <a:xfrm>
            <a:off x="573578" y="2096568"/>
            <a:ext cx="5514324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b="1" dirty="0">
                <a:solidFill>
                  <a:srgbClr val="E9410C"/>
                </a:solidFill>
                <a:latin typeface="Century" panose="02040604050505020304" pitchFamily="18" charset="0"/>
              </a:rPr>
              <a:t>Формы обучения и количество мест</a:t>
            </a:r>
            <a:r>
              <a:rPr lang="ru-RU" sz="2400" b="1" dirty="0" smtClean="0">
                <a:solidFill>
                  <a:srgbClr val="E9410C"/>
                </a:solidFill>
                <a:latin typeface="Century" panose="02040604050505020304" pitchFamily="18" charset="0"/>
              </a:rPr>
              <a:t>:</a:t>
            </a:r>
            <a:endParaRPr lang="ru-RU" sz="2400" b="1" dirty="0">
              <a:solidFill>
                <a:srgbClr val="E9410C"/>
              </a:solidFill>
              <a:latin typeface="Century" panose="020406040505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704A7B8-162F-4F31-B75A-2511240A3465}"/>
              </a:ext>
            </a:extLst>
          </p:cNvPr>
          <p:cNvSpPr/>
          <p:nvPr/>
        </p:nvSpPr>
        <p:spPr>
          <a:xfrm>
            <a:off x="3675472" y="4985966"/>
            <a:ext cx="5236596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b="1" dirty="0">
                <a:solidFill>
                  <a:srgbClr val="E9410C"/>
                </a:solidFill>
                <a:latin typeface="Century" panose="02040604050505020304" pitchFamily="18" charset="0"/>
              </a:rPr>
              <a:t>Минимальные баллы ЕГЭ 2020: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11C6F"/>
                </a:solidFill>
                <a:latin typeface="Century" panose="02040604050505020304" pitchFamily="18" charset="0"/>
              </a:rPr>
              <a:t>История: 40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11C6F"/>
                </a:solidFill>
                <a:latin typeface="Century" panose="02040604050505020304" pitchFamily="18" charset="0"/>
              </a:rPr>
              <a:t>Обществознание: 44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11C6F"/>
                </a:solidFill>
                <a:latin typeface="Century" panose="02040604050505020304" pitchFamily="18" charset="0"/>
              </a:rPr>
              <a:t>Русский язык: 40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0B86B25-A2A8-4630-A5A0-429CB365F40C}"/>
              </a:ext>
            </a:extLst>
          </p:cNvPr>
          <p:cNvSpPr/>
          <p:nvPr/>
        </p:nvSpPr>
        <p:spPr>
          <a:xfrm>
            <a:off x="656799" y="2618518"/>
            <a:ext cx="2822975" cy="212365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6600" b="1" dirty="0" smtClean="0">
                <a:solidFill>
                  <a:srgbClr val="E9410C"/>
                </a:solidFill>
                <a:latin typeface="Century" panose="02040604050505020304" pitchFamily="18" charset="0"/>
              </a:rPr>
              <a:t>15</a:t>
            </a:r>
          </a:p>
          <a:p>
            <a:r>
              <a:rPr lang="ru-RU" sz="6600" b="1" dirty="0" smtClean="0">
                <a:solidFill>
                  <a:srgbClr val="E9410C"/>
                </a:solidFill>
                <a:latin typeface="Century" panose="02040604050505020304" pitchFamily="18" charset="0"/>
              </a:rPr>
              <a:t>50</a:t>
            </a:r>
            <a:endParaRPr lang="ru-RU" sz="6000" b="1" dirty="0">
              <a:solidFill>
                <a:srgbClr val="611C6F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0B86B25-A2A8-4630-A5A0-429CB365F40C}"/>
              </a:ext>
            </a:extLst>
          </p:cNvPr>
          <p:cNvSpPr/>
          <p:nvPr/>
        </p:nvSpPr>
        <p:spPr>
          <a:xfrm>
            <a:off x="1280035" y="3168572"/>
            <a:ext cx="2822975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1"/>
            <a:r>
              <a:rPr lang="ru-RU" sz="2000" b="1" dirty="0" smtClean="0">
                <a:solidFill>
                  <a:srgbClr val="611C6F"/>
                </a:solidFill>
                <a:latin typeface="Century" panose="02040604050505020304" pitchFamily="18" charset="0"/>
              </a:rPr>
              <a:t>Бюджет</a:t>
            </a:r>
          </a:p>
          <a:p>
            <a:pPr lvl="1"/>
            <a:endParaRPr lang="ru-RU" sz="2000" b="1" dirty="0">
              <a:solidFill>
                <a:srgbClr val="611C6F"/>
              </a:solidFill>
              <a:latin typeface="Century" panose="02040604050505020304" pitchFamily="18" charset="0"/>
            </a:endParaRPr>
          </a:p>
          <a:p>
            <a:pPr lvl="1"/>
            <a:endParaRPr lang="ru-RU" sz="2000" b="1" dirty="0">
              <a:solidFill>
                <a:srgbClr val="611C6F"/>
              </a:solidFill>
              <a:latin typeface="Century" panose="02040604050505020304" pitchFamily="18" charset="0"/>
            </a:endParaRPr>
          </a:p>
          <a:p>
            <a:pPr lvl="1"/>
            <a:r>
              <a:rPr lang="ru-RU" sz="2000" b="1" dirty="0" err="1">
                <a:solidFill>
                  <a:srgbClr val="611C6F"/>
                </a:solidFill>
                <a:latin typeface="Century" panose="02040604050505020304" pitchFamily="18" charset="0"/>
              </a:rPr>
              <a:t>Внебюджет</a:t>
            </a:r>
            <a:endParaRPr lang="ru-RU" sz="2000" b="1" dirty="0">
              <a:solidFill>
                <a:srgbClr val="611C6F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01A0EB3-8C0F-49E8-B968-BCEF73A1B9E4}"/>
              </a:ext>
            </a:extLst>
          </p:cNvPr>
          <p:cNvSpPr/>
          <p:nvPr/>
        </p:nvSpPr>
        <p:spPr>
          <a:xfrm>
            <a:off x="6498603" y="2054888"/>
            <a:ext cx="5738262" cy="206210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400" b="1" dirty="0">
                <a:solidFill>
                  <a:srgbClr val="E9410C"/>
                </a:solidFill>
                <a:latin typeface="Century" panose="02040604050505020304" pitchFamily="18" charset="0"/>
              </a:rPr>
              <a:t>Стоимость </a:t>
            </a:r>
            <a:r>
              <a:rPr lang="ru-RU" sz="2400" b="1" dirty="0" smtClean="0">
                <a:solidFill>
                  <a:srgbClr val="E9410C"/>
                </a:solidFill>
                <a:latin typeface="Century" panose="02040604050505020304" pitchFamily="18" charset="0"/>
              </a:rPr>
              <a:t>обучения</a:t>
            </a:r>
          </a:p>
          <a:p>
            <a:endParaRPr lang="ru-RU" sz="2400" b="1" dirty="0">
              <a:solidFill>
                <a:srgbClr val="E9410C"/>
              </a:solidFill>
              <a:latin typeface="Century" panose="02040604050505020304" pitchFamily="18" charset="0"/>
            </a:endParaRPr>
          </a:p>
          <a:p>
            <a:pPr lvl="1"/>
            <a:r>
              <a:rPr lang="ru-RU" sz="2000" b="1" dirty="0" smtClean="0">
                <a:solidFill>
                  <a:srgbClr val="611C6F"/>
                </a:solidFill>
                <a:latin typeface="Century" panose="02040604050505020304" pitchFamily="18" charset="0"/>
              </a:rPr>
              <a:t>Более </a:t>
            </a:r>
            <a:r>
              <a:rPr lang="ru-RU" sz="2000" b="1" dirty="0">
                <a:solidFill>
                  <a:srgbClr val="611C6F"/>
                </a:solidFill>
                <a:latin typeface="Century" panose="02040604050505020304" pitchFamily="18" charset="0"/>
              </a:rPr>
              <a:t>230 баллов – 112 400 </a:t>
            </a:r>
            <a:r>
              <a:rPr lang="ru-RU" sz="2000" b="1" dirty="0" smtClean="0">
                <a:solidFill>
                  <a:srgbClr val="611C6F"/>
                </a:solidFill>
                <a:latin typeface="Century" panose="02040604050505020304" pitchFamily="18" charset="0"/>
              </a:rPr>
              <a:t>рублей</a:t>
            </a:r>
          </a:p>
          <a:p>
            <a:pPr lvl="1"/>
            <a:r>
              <a:rPr lang="ru-RU" sz="2000" b="1" dirty="0">
                <a:solidFill>
                  <a:srgbClr val="611C6F"/>
                </a:solidFill>
                <a:latin typeface="Century" panose="02040604050505020304" pitchFamily="18" charset="0"/>
              </a:rPr>
              <a:t>От 130 до 230 баллов – 140 500 рублей</a:t>
            </a:r>
          </a:p>
          <a:p>
            <a:pPr lvl="1"/>
            <a:r>
              <a:rPr lang="ru-RU" sz="2000" b="1" dirty="0">
                <a:solidFill>
                  <a:srgbClr val="611C6F"/>
                </a:solidFill>
                <a:latin typeface="Century" panose="02040604050505020304" pitchFamily="18" charset="0"/>
              </a:rPr>
              <a:t>От 113 до 130 баллов – 148 100 рублей</a:t>
            </a:r>
          </a:p>
          <a:p>
            <a:pPr lvl="1"/>
            <a:endParaRPr lang="ru-RU" sz="2000" b="1" dirty="0">
              <a:solidFill>
                <a:srgbClr val="611C6F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="" xmlns:a16="http://schemas.microsoft.com/office/drawing/2014/main" id="{203067EE-86BD-441E-B1CA-72693607E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965" y="4833937"/>
            <a:ext cx="4373035" cy="202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6.jpg">
            <a:extLst>
              <a:ext uri="{FF2B5EF4-FFF2-40B4-BE49-F238E27FC236}">
                <a16:creationId xmlns="" xmlns:a16="http://schemas.microsoft.com/office/drawing/2014/main" id="{9C91688E-68FA-495E-8002-57D76BAF7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"/>
            <a:ext cx="3036891" cy="212248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2169622-BE70-411A-AA7F-E1E1C7BD600A}"/>
              </a:ext>
            </a:extLst>
          </p:cNvPr>
          <p:cNvSpPr/>
          <p:nvPr/>
        </p:nvSpPr>
        <p:spPr>
          <a:xfrm>
            <a:off x="8378060" y="3285164"/>
            <a:ext cx="1495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611C6F"/>
                </a:solidFill>
                <a:latin typeface="Century" panose="02040604050505020304" pitchFamily="18" charset="0"/>
              </a:rPr>
              <a:t>kaf_skst</a:t>
            </a:r>
            <a:endParaRPr lang="ru-RU" sz="2000" dirty="0">
              <a:solidFill>
                <a:srgbClr val="611C6F"/>
              </a:solidFill>
              <a:latin typeface="Century" panose="02040604050505020304" pitchFamily="18" charset="0"/>
            </a:endParaRPr>
          </a:p>
        </p:txBody>
      </p:sp>
      <p:pic>
        <p:nvPicPr>
          <p:cNvPr id="4100" name="Picture 4" descr="ÐÐ°ÑÑÐ¸Ð½ÐºÐ¸ Ð¿Ð¾ Ð·Ð°Ð¿ÑÐ¾ÑÑ instagram logo">
            <a:extLst>
              <a:ext uri="{FF2B5EF4-FFF2-40B4-BE49-F238E27FC236}">
                <a16:creationId xmlns="" xmlns:a16="http://schemas.microsoft.com/office/drawing/2014/main" id="{5B087D08-D7DB-4671-B9AB-11CDAD69A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965" y="2683258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vk logo">
            <a:extLst>
              <a:ext uri="{FF2B5EF4-FFF2-40B4-BE49-F238E27FC236}">
                <a16:creationId xmlns="" xmlns:a16="http://schemas.microsoft.com/office/drawing/2014/main" id="{CBA62F01-9F52-4F34-9D7E-6E4CF026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61" y="3215998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C37C95B-8C49-4BA4-8F90-2FF4511142AD}"/>
              </a:ext>
            </a:extLst>
          </p:cNvPr>
          <p:cNvSpPr/>
          <p:nvPr/>
        </p:nvSpPr>
        <p:spPr>
          <a:xfrm>
            <a:off x="8295637" y="2779237"/>
            <a:ext cx="1750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611C6F"/>
                </a:solidFill>
                <a:latin typeface="Century" panose="02040604050505020304" pitchFamily="18" charset="0"/>
              </a:rPr>
              <a:t>tourism_urfu</a:t>
            </a:r>
            <a:endParaRPr lang="ru-RU" sz="2000" dirty="0">
              <a:solidFill>
                <a:srgbClr val="611C6F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9A32BD8-233A-4D5B-B856-E004CE34B716}"/>
              </a:ext>
            </a:extLst>
          </p:cNvPr>
          <p:cNvSpPr/>
          <p:nvPr/>
        </p:nvSpPr>
        <p:spPr>
          <a:xfrm>
            <a:off x="1489675" y="2501886"/>
            <a:ext cx="2885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E9410C"/>
                </a:solidFill>
                <a:latin typeface="Century" panose="02040604050505020304" pitchFamily="18" charset="0"/>
                <a:ea typeface="Calibri Light"/>
                <a:cs typeface="Calibri Light"/>
                <a:sym typeface="Calibri Light"/>
              </a:rPr>
              <a:t>Официальный </a:t>
            </a:r>
            <a:r>
              <a:rPr lang="ru-RU" sz="2000" dirty="0" smtClean="0">
                <a:solidFill>
                  <a:srgbClr val="E9410C"/>
                </a:solidFill>
                <a:latin typeface="Century" panose="02040604050505020304" pitchFamily="18" charset="0"/>
                <a:ea typeface="Calibri Light"/>
                <a:cs typeface="Calibri Light"/>
                <a:sym typeface="Calibri Light"/>
              </a:rPr>
              <a:t>сайт Исторического факультета: </a:t>
            </a:r>
            <a:endParaRPr lang="en-US" sz="2000" dirty="0" smtClean="0">
              <a:solidFill>
                <a:srgbClr val="E9410C"/>
              </a:solidFill>
              <a:latin typeface="Century" panose="02040604050505020304" pitchFamily="18" charset="0"/>
              <a:ea typeface="Calibri Light"/>
              <a:cs typeface="Calibri Light"/>
              <a:sym typeface="Calibri Light"/>
            </a:endParaRPr>
          </a:p>
          <a:p>
            <a:pPr lvl="0"/>
            <a:r>
              <a:rPr lang="en-US" sz="2000" dirty="0" smtClean="0">
                <a:solidFill>
                  <a:srgbClr val="292477"/>
                </a:solidFill>
                <a:latin typeface="Century" panose="02040604050505020304" pitchFamily="18" charset="0"/>
                <a:ea typeface="Calibri Light"/>
                <a:cs typeface="Calibri Light"/>
                <a:sym typeface="Calibri Light"/>
              </a:rPr>
              <a:t>hist-</a:t>
            </a:r>
            <a:r>
              <a:rPr lang="en-US" sz="2000" dirty="0" smtClean="0">
                <a:solidFill>
                  <a:srgbClr val="611C6F"/>
                </a:solidFill>
                <a:latin typeface="Century" panose="02040604050505020304" pitchFamily="18" charset="0"/>
                <a:ea typeface="Calibri Light"/>
                <a:cs typeface="Calibri Light"/>
                <a:sym typeface="Calibri Light"/>
              </a:rPr>
              <a:t>urgi.urfu.ru</a:t>
            </a:r>
            <a:endParaRPr lang="en-US" sz="2000" dirty="0">
              <a:solidFill>
                <a:srgbClr val="611C6F"/>
              </a:solidFill>
              <a:latin typeface="Century" panose="02040604050505020304" pitchFamily="18" charset="0"/>
              <a:ea typeface="Calibri Light"/>
              <a:cs typeface="Calibri Light"/>
              <a:sym typeface="Calibri Ligh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137" y="2574510"/>
            <a:ext cx="2276475" cy="120967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60240" y="507348"/>
            <a:ext cx="6913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Book Antiqua" panose="02040602050305030304" pitchFamily="18" charset="0"/>
              </a:rPr>
              <a:t>КАФЕДРА </a:t>
            </a:r>
          </a:p>
          <a:p>
            <a:pPr algn="ctr"/>
            <a:r>
              <a:rPr lang="ru-RU" sz="2400" dirty="0" smtClean="0">
                <a:latin typeface="Book Antiqua" panose="02040602050305030304" pitchFamily="18" charset="0"/>
              </a:rPr>
              <a:t>СОЦИАЛЬНО-КУЛЬТУРНОГО</a:t>
            </a:r>
          </a:p>
          <a:p>
            <a:pPr algn="ctr"/>
            <a:r>
              <a:rPr lang="ru-RU" sz="2400" dirty="0" smtClean="0">
                <a:latin typeface="Book Antiqua" panose="02040602050305030304" pitchFamily="18" charset="0"/>
              </a:rPr>
              <a:t>СЕРВИСА И ТУРИЗМА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228" y="210881"/>
            <a:ext cx="1574603" cy="132074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239313" y="1916230"/>
            <a:ext cx="3579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620083, Г.ЕКАТЕРИНБУРГ УЛ.ТУРГЕНЕВА-4, АУД.486</a:t>
            </a: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675" y="3933529"/>
            <a:ext cx="89154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="" xmlns:a16="http://schemas.microsoft.com/office/drawing/2014/main" id="{203067EE-86BD-441E-B1CA-72693607E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965" y="4836399"/>
            <a:ext cx="4373035" cy="202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6.jpg">
            <a:extLst>
              <a:ext uri="{FF2B5EF4-FFF2-40B4-BE49-F238E27FC236}">
                <a16:creationId xmlns="" xmlns:a16="http://schemas.microsoft.com/office/drawing/2014/main" id="{9C91688E-68FA-495E-8002-57D76BAF7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"/>
            <a:ext cx="3036891" cy="212248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19">
            <a:extLst>
              <a:ext uri="{FF2B5EF4-FFF2-40B4-BE49-F238E27FC236}">
                <a16:creationId xmlns="" xmlns:a16="http://schemas.microsoft.com/office/drawing/2014/main" id="{6624A2B0-5FC8-4B78-8FE0-EB30E198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443" y="603562"/>
            <a:ext cx="7666671" cy="45642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defRPr sz="3000"/>
            </a:pPr>
            <a:r>
              <a:rPr lang="ru-RU" b="1" dirty="0">
                <a:solidFill>
                  <a:srgbClr val="611C6F"/>
                </a:solidFill>
                <a:latin typeface="+mn-lt"/>
              </a:rPr>
              <a:t/>
            </a:r>
            <a:br>
              <a:rPr lang="ru-RU" b="1" dirty="0">
                <a:solidFill>
                  <a:srgbClr val="611C6F"/>
                </a:solidFill>
                <a:latin typeface="+mn-lt"/>
              </a:rPr>
            </a:br>
            <a:r>
              <a:rPr lang="ru-RU" sz="3000" b="1" dirty="0">
                <a:solidFill>
                  <a:srgbClr val="611C6F"/>
                </a:solidFill>
                <a:latin typeface="+mn-lt"/>
              </a:rPr>
              <a:t>К</a:t>
            </a:r>
            <a:r>
              <a:rPr lang="ru-RU" sz="3000" b="1" dirty="0" smtClean="0">
                <a:solidFill>
                  <a:srgbClr val="611C6F"/>
                </a:solidFill>
                <a:latin typeface="+mn-lt"/>
              </a:rPr>
              <a:t>онтакты</a:t>
            </a:r>
            <a:endParaRPr lang="ru-RU" sz="3000" b="1" dirty="0">
              <a:solidFill>
                <a:srgbClr val="611C6F"/>
              </a:solidFill>
              <a:latin typeface="+mn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0BC812-78F8-43C5-9275-D6AD8D32D3F0}"/>
              </a:ext>
            </a:extLst>
          </p:cNvPr>
          <p:cNvSpPr/>
          <p:nvPr/>
        </p:nvSpPr>
        <p:spPr>
          <a:xfrm rot="10800000" flipV="1">
            <a:off x="850374" y="4470009"/>
            <a:ext cx="43730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9410C"/>
                </a:solidFill>
                <a:ea typeface="Calibri Light"/>
                <a:cs typeface="Calibri Light"/>
                <a:sym typeface="Calibri Light"/>
              </a:rPr>
              <a:t>Отборочная комиссия:</a:t>
            </a:r>
            <a:endParaRPr lang="en-US" sz="2400" b="1" dirty="0">
              <a:solidFill>
                <a:srgbClr val="E9410C"/>
              </a:solidFill>
              <a:ea typeface="Calibri Light"/>
              <a:cs typeface="Calibri Light"/>
              <a:sym typeface="Calibri Light"/>
            </a:endParaRPr>
          </a:p>
          <a:p>
            <a:r>
              <a:rPr lang="ru-RU" sz="2400" b="1" dirty="0" smtClean="0">
                <a:solidFill>
                  <a:srgbClr val="611C6F"/>
                </a:solidFill>
                <a:cs typeface="Calibri Light"/>
                <a:sym typeface="Calibri Light"/>
              </a:rPr>
              <a:t>Горячая линия (бесплатно)</a:t>
            </a:r>
          </a:p>
          <a:p>
            <a:r>
              <a:rPr lang="ru-RU" sz="2400" b="1" dirty="0" smtClean="0">
                <a:solidFill>
                  <a:srgbClr val="611C6F"/>
                </a:solidFill>
                <a:cs typeface="Calibri Light"/>
                <a:sym typeface="Calibri Light"/>
              </a:rPr>
              <a:t>8 905 800 35 95</a:t>
            </a:r>
            <a:endParaRPr lang="ru-RU" sz="2400" b="1" dirty="0">
              <a:solidFill>
                <a:srgbClr val="611C6F"/>
              </a:solidFill>
              <a:cs typeface="Calibri Light"/>
            </a:endParaRPr>
          </a:p>
          <a:p>
            <a:r>
              <a:rPr lang="en-US" sz="2400" b="1" dirty="0">
                <a:solidFill>
                  <a:srgbClr val="611C6F"/>
                </a:solidFill>
                <a:cs typeface="Calibri Light"/>
                <a:sym typeface="Calibri Light"/>
                <a:hlinkClick r:id="rId4"/>
              </a:rPr>
              <a:t>gumanitarii.priem@urfu.ru</a:t>
            </a:r>
            <a:endParaRPr lang="ru-RU" sz="2400" b="1" dirty="0">
              <a:solidFill>
                <a:srgbClr val="611C6F"/>
              </a:solidFill>
              <a:cs typeface="Calibri Light"/>
              <a:sym typeface="Calibri Light"/>
            </a:endParaRPr>
          </a:p>
          <a:p>
            <a:endParaRPr lang="ru-RU" sz="2400" b="1" dirty="0">
              <a:solidFill>
                <a:srgbClr val="611C6F"/>
              </a:solidFill>
              <a:ea typeface="Calibri Light"/>
              <a:cs typeface="Calibri Light"/>
              <a:sym typeface="Calibri Ligh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2169622-BE70-411A-AA7F-E1E1C7BD600A}"/>
              </a:ext>
            </a:extLst>
          </p:cNvPr>
          <p:cNvSpPr/>
          <p:nvPr/>
        </p:nvSpPr>
        <p:spPr>
          <a:xfrm>
            <a:off x="8404493" y="2705556"/>
            <a:ext cx="1495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611C6F"/>
                </a:solidFill>
              </a:rPr>
              <a:t>ugi_urfu</a:t>
            </a:r>
            <a:endParaRPr lang="ru-RU" sz="2400" b="1" dirty="0">
              <a:solidFill>
                <a:srgbClr val="611C6F"/>
              </a:solidFill>
            </a:endParaRPr>
          </a:p>
        </p:txBody>
      </p:sp>
      <p:pic>
        <p:nvPicPr>
          <p:cNvPr id="4100" name="Picture 4" descr="ÐÐ°ÑÑÐ¸Ð½ÐºÐ¸ Ð¿Ð¾ Ð·Ð°Ð¿ÑÐ¾ÑÑ instagram logo">
            <a:extLst>
              <a:ext uri="{FF2B5EF4-FFF2-40B4-BE49-F238E27FC236}">
                <a16:creationId xmlns="" xmlns:a16="http://schemas.microsoft.com/office/drawing/2014/main" id="{5B087D08-D7DB-4671-B9AB-11CDAD69A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25" y="3557836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vk logo">
            <a:extLst>
              <a:ext uri="{FF2B5EF4-FFF2-40B4-BE49-F238E27FC236}">
                <a16:creationId xmlns="" xmlns:a16="http://schemas.microsoft.com/office/drawing/2014/main" id="{CBA62F01-9F52-4F34-9D7E-6E4CF026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965" y="2590080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C37C95B-8C49-4BA4-8F90-2FF4511142AD}"/>
              </a:ext>
            </a:extLst>
          </p:cNvPr>
          <p:cNvSpPr/>
          <p:nvPr/>
        </p:nvSpPr>
        <p:spPr>
          <a:xfrm>
            <a:off x="8404493" y="3618367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611C6F"/>
                </a:solidFill>
              </a:rPr>
              <a:t>ugi_urfu</a:t>
            </a:r>
            <a:endParaRPr lang="ru-RU" sz="2400" b="1" dirty="0">
              <a:solidFill>
                <a:srgbClr val="611C6F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687B689-B333-479D-9867-1913832D9B7B}"/>
              </a:ext>
            </a:extLst>
          </p:cNvPr>
          <p:cNvSpPr/>
          <p:nvPr/>
        </p:nvSpPr>
        <p:spPr>
          <a:xfrm>
            <a:off x="7818965" y="1949189"/>
            <a:ext cx="3449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9410C"/>
                </a:solidFill>
              </a:rPr>
              <a:t>Мы в социальных сетях: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9A32BD8-233A-4D5B-B856-E004CE34B716}"/>
              </a:ext>
            </a:extLst>
          </p:cNvPr>
          <p:cNvSpPr/>
          <p:nvPr/>
        </p:nvSpPr>
        <p:spPr>
          <a:xfrm>
            <a:off x="850373" y="1997839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E9410C"/>
                </a:solidFill>
                <a:ea typeface="Calibri Light"/>
                <a:cs typeface="Calibri Light"/>
                <a:sym typeface="Calibri Light"/>
              </a:rPr>
              <a:t>Официальный сайт: </a:t>
            </a:r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urgi.urfu.ru</a:t>
            </a:r>
          </a:p>
          <a:p>
            <a:pPr lvl="0"/>
            <a:r>
              <a:rPr lang="ru-RU" sz="2400" b="1" dirty="0">
                <a:solidFill>
                  <a:srgbClr val="E9410C"/>
                </a:solidFill>
                <a:ea typeface="Calibri Light"/>
                <a:cs typeface="Calibri Light"/>
                <a:sym typeface="Calibri Light"/>
              </a:rPr>
              <a:t>Раздел для абитуриентов «Как поступить?»:</a:t>
            </a:r>
          </a:p>
          <a:p>
            <a:pPr lvl="0"/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urgi.urfu.ru/</a:t>
            </a:r>
            <a:r>
              <a:rPr lang="en-US" sz="2400" b="1" dirty="0" err="1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ru</a:t>
            </a:r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/</a:t>
            </a:r>
            <a:r>
              <a:rPr lang="en-US" sz="2400" b="1" dirty="0" err="1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kak-postupit</a:t>
            </a:r>
            <a:r>
              <a:rPr lang="en-US" sz="2400" b="1" dirty="0">
                <a:solidFill>
                  <a:srgbClr val="611C6F"/>
                </a:solidFill>
                <a:ea typeface="Calibri Light"/>
                <a:cs typeface="Calibri Light"/>
                <a:sym typeface="Calibri Light"/>
              </a:rPr>
              <a:t>/</a:t>
            </a:r>
            <a:endParaRPr lang="ru-RU" sz="2400" b="1" dirty="0">
              <a:solidFill>
                <a:srgbClr val="611C6F"/>
              </a:solidFill>
              <a:ea typeface="Calibri Light"/>
              <a:cs typeface="Calibri Light"/>
              <a:sym typeface="Calibri Light"/>
            </a:endParaRPr>
          </a:p>
        </p:txBody>
      </p:sp>
      <p:pic>
        <p:nvPicPr>
          <p:cNvPr id="4104" name="Picture 8" descr="ÐÐ°ÑÑÐ¸Ð½ÐºÐ¸ Ð¿Ð¾ Ð·Ð°Ð¿ÑÐ¾ÑÑ facebook logo">
            <a:extLst>
              <a:ext uri="{FF2B5EF4-FFF2-40B4-BE49-F238E27FC236}">
                <a16:creationId xmlns="" xmlns:a16="http://schemas.microsoft.com/office/drawing/2014/main" id="{FED79F14-A146-4047-AB1E-B5DBA4A3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167" y="4525593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87F3B182-8A92-426C-843B-8C5C35618BCF}"/>
              </a:ext>
            </a:extLst>
          </p:cNvPr>
          <p:cNvSpPr/>
          <p:nvPr/>
        </p:nvSpPr>
        <p:spPr>
          <a:xfrm>
            <a:off x="8404493" y="4651090"/>
            <a:ext cx="118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611C6F"/>
                </a:solidFill>
              </a:rPr>
              <a:t>i</a:t>
            </a:r>
            <a:r>
              <a:rPr lang="ru-RU" sz="2400" b="1" dirty="0" err="1">
                <a:solidFill>
                  <a:srgbClr val="611C6F"/>
                </a:solidFill>
              </a:rPr>
              <a:t>gniurfu</a:t>
            </a:r>
            <a:endParaRPr lang="ru-RU" sz="2400" b="1" dirty="0">
              <a:solidFill>
                <a:srgbClr val="611C6F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5228" y="210881"/>
            <a:ext cx="1574603" cy="13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380" y="982681"/>
            <a:ext cx="7147478" cy="12775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Book Antiqua" panose="02040602050305030304" pitchFamily="18" charset="0"/>
              </a:rPr>
              <a:t/>
            </a:r>
            <a:br>
              <a:rPr lang="ru-RU" dirty="0" smtClean="0">
                <a:latin typeface="Book Antiqua" panose="02040602050305030304" pitchFamily="18" charset="0"/>
              </a:rPr>
            </a:br>
            <a:r>
              <a:rPr lang="ru-RU" dirty="0">
                <a:latin typeface="Book Antiqua" panose="02040602050305030304" pitchFamily="18" charset="0"/>
              </a:rPr>
              <a:t/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 smtClean="0">
                <a:latin typeface="Book Antiqua" panose="02040602050305030304" pitchFamily="18" charset="0"/>
              </a:rPr>
              <a:t>молодая и динамично развивающаяся кафедра департамента</a:t>
            </a:r>
            <a:br>
              <a:rPr lang="ru-RU" dirty="0" smtClean="0">
                <a:latin typeface="Book Antiqua" panose="02040602050305030304" pitchFamily="18" charset="0"/>
              </a:rPr>
            </a:br>
            <a:r>
              <a:rPr lang="ru-RU" dirty="0" smtClean="0">
                <a:latin typeface="Book Antiqua" panose="02040602050305030304" pitchFamily="18" charset="0"/>
              </a:rPr>
              <a:t>«Исторический факультет»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040" y="3429904"/>
            <a:ext cx="3357437" cy="19993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401" y="3392117"/>
            <a:ext cx="3041061" cy="2074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69" y="3392117"/>
            <a:ext cx="3396916" cy="23116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758" y="58751"/>
            <a:ext cx="3180348" cy="31253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991" y="5808496"/>
            <a:ext cx="3137526" cy="7692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1826" y="5688774"/>
            <a:ext cx="1957890" cy="10245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5869" y="5594882"/>
            <a:ext cx="2706673" cy="982870"/>
          </a:xfrm>
          <a:prstGeom prst="rect">
            <a:avLst/>
          </a:prstGeom>
        </p:spPr>
      </p:pic>
      <p:pic>
        <p:nvPicPr>
          <p:cNvPr id="11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60" y="0"/>
            <a:ext cx="2035629" cy="14227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6532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323" y="272818"/>
            <a:ext cx="3237314" cy="2867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156" y="272817"/>
            <a:ext cx="5215372" cy="28677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  <p:pic>
        <p:nvPicPr>
          <p:cNvPr id="6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5" y="0"/>
            <a:ext cx="2035629" cy="142270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43435" y="3167744"/>
            <a:ext cx="1140630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c  2011 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г.</a:t>
            </a:r>
            <a:endParaRPr lang="ru-RU" dirty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ервый </a:t>
            </a:r>
            <a:r>
              <a:rPr lang="ru-RU" dirty="0">
                <a:latin typeface="Century" panose="02040604050505020304" pitchFamily="18" charset="0"/>
                <a:cs typeface="Times New Roman" panose="02020603050405020304" pitchFamily="18" charset="0"/>
              </a:rPr>
              <a:t>проректор Уральского федерального 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университета</a:t>
            </a:r>
            <a:endParaRPr lang="en-US" dirty="0" smtClean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entury" panose="020406040505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2003 г.</a:t>
            </a:r>
          </a:p>
          <a:p>
            <a:r>
              <a:rPr lang="ru-RU" dirty="0">
                <a:latin typeface="Century" panose="020406040505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лен </a:t>
            </a:r>
            <a:r>
              <a:rPr lang="ru-RU" dirty="0">
                <a:latin typeface="Century" panose="02040604050505020304" pitchFamily="18" charset="0"/>
                <a:cs typeface="Times New Roman" panose="02020603050405020304" pitchFamily="18" charset="0"/>
              </a:rPr>
              <a:t>Координационного Совета по въездному 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Century" panose="02040604050505020304" pitchFamily="18" charset="0"/>
                <a:cs typeface="Times New Roman" panose="02020603050405020304" pitchFamily="18" charset="0"/>
              </a:rPr>
              <a:t>внутреннему туризму при Администрации г. Екатеринбурга</a:t>
            </a:r>
            <a:endParaRPr lang="ru-RU" dirty="0" smtClean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entury" panose="020406040505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2007 г.</a:t>
            </a:r>
          </a:p>
          <a:p>
            <a:r>
              <a:rPr lang="ru-RU" dirty="0">
                <a:latin typeface="Century" panose="020406040505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лен </a:t>
            </a:r>
            <a:r>
              <a:rPr lang="ru-RU" dirty="0">
                <a:latin typeface="Century" panose="02040604050505020304" pitchFamily="18" charset="0"/>
                <a:cs typeface="Times New Roman" panose="02020603050405020304" pitchFamily="18" charset="0"/>
              </a:rPr>
              <a:t>Совета по развитию туризма в Свердловской 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2009-2018 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гг. </a:t>
            </a:r>
          </a:p>
          <a:p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Президент 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Уральской Ассоциации туризма, </a:t>
            </a:r>
            <a:r>
              <a:rPr lang="ru-RU" dirty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 smtClean="0">
                <a:latin typeface="Century" panose="02040604050505020304" pitchFamily="18" charset="0"/>
                <a:cs typeface="Times New Roman" panose="02020603050405020304" pitchFamily="18" charset="0"/>
              </a:rPr>
              <a:t>н.время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Century" panose="02040604050505020304" pitchFamily="18" charset="0"/>
                <a:cs typeface="Times New Roman" panose="02020603050405020304" pitchFamily="18" charset="0"/>
              </a:rPr>
              <a:t>член Правления Уральской Ассоциации 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туризма</a:t>
            </a:r>
            <a:endParaRPr lang="ru-RU" dirty="0" smtClean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2013 г.</a:t>
            </a:r>
          </a:p>
          <a:p>
            <a:r>
              <a:rPr lang="ru-RU" dirty="0">
                <a:latin typeface="Century" panose="02040604050505020304" pitchFamily="18" charset="0"/>
                <a:cs typeface="Times New Roman" panose="02020603050405020304" pitchFamily="18" charset="0"/>
              </a:rPr>
              <a:t>Член Координационного Совета федеральной целевой программы «Развитие внутреннего и въездного туризма в Российской Федерации</a:t>
            </a:r>
          </a:p>
          <a:p>
            <a:endParaRPr lang="ru-RU" sz="2000" dirty="0" smtClean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74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48" y="6094180"/>
            <a:ext cx="9505699" cy="627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971" y="540780"/>
            <a:ext cx="9495231" cy="5661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  <p:pic>
        <p:nvPicPr>
          <p:cNvPr id="5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5" y="0"/>
            <a:ext cx="1760027" cy="12300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9721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  <p:pic>
        <p:nvPicPr>
          <p:cNvPr id="8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5" y="0"/>
            <a:ext cx="2015322" cy="140851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1035836" y="2177217"/>
            <a:ext cx="606529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Бизнес-планирование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Управление </a:t>
            </a:r>
            <a:r>
              <a:rPr lang="ru-RU" sz="2000" dirty="0">
                <a:latin typeface="Century" panose="02040604050505020304" pitchFamily="18" charset="0"/>
              </a:rPr>
              <a:t>персоналом </a:t>
            </a:r>
            <a:endParaRPr lang="en-US" sz="2000" dirty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Информационные ресурсы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Мировая </a:t>
            </a:r>
            <a:r>
              <a:rPr lang="ru-RU" sz="2000" dirty="0">
                <a:latin typeface="Century" panose="02040604050505020304" pitchFamily="18" charset="0"/>
              </a:rPr>
              <a:t>культура и </a:t>
            </a:r>
            <a:r>
              <a:rPr lang="ru-RU" sz="2000" dirty="0" smtClean="0">
                <a:latin typeface="Century" panose="02040604050505020304" pitchFamily="18" charset="0"/>
              </a:rPr>
              <a:t>искусство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Экономика </a:t>
            </a:r>
            <a:r>
              <a:rPr lang="ru-RU" sz="2000" dirty="0">
                <a:latin typeface="Century" panose="02040604050505020304" pitchFamily="18" charset="0"/>
              </a:rPr>
              <a:t>туристского </a:t>
            </a:r>
            <a:r>
              <a:rPr lang="ru-RU" sz="2000" dirty="0" smtClean="0">
                <a:latin typeface="Century" panose="02040604050505020304" pitchFamily="18" charset="0"/>
              </a:rPr>
              <a:t>рынка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Инновации </a:t>
            </a:r>
            <a:r>
              <a:rPr lang="ru-RU" sz="2000" dirty="0">
                <a:latin typeface="Century" panose="02040604050505020304" pitchFamily="18" charset="0"/>
              </a:rPr>
              <a:t>в области туристской </a:t>
            </a:r>
            <a:r>
              <a:rPr lang="ru-RU" sz="2000" dirty="0" smtClean="0">
                <a:latin typeface="Century" panose="02040604050505020304" pitchFamily="18" charset="0"/>
              </a:rPr>
              <a:t>индустрии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Деятельность турфирм по организации путешествий</a:t>
            </a:r>
          </a:p>
          <a:p>
            <a:endParaRPr lang="ru-RU" sz="2400" dirty="0" smtClean="0">
              <a:latin typeface="Century" panose="02040604050505020304" pitchFamily="18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55797" y="2106996"/>
            <a:ext cx="47652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Менеджмент и маркетинг услуг</a:t>
            </a:r>
          </a:p>
          <a:p>
            <a:r>
              <a:rPr lang="ru-RU" sz="2000" dirty="0">
                <a:latin typeface="Century" panose="02040604050505020304" pitchFamily="18" charset="0"/>
              </a:rPr>
              <a:t>Реклама в туризме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Технологии </a:t>
            </a:r>
            <a:r>
              <a:rPr lang="ru-RU" sz="2000" dirty="0">
                <a:latin typeface="Century" panose="02040604050505020304" pitchFamily="18" charset="0"/>
              </a:rPr>
              <a:t>продаж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География туристских центров и виды туризма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en-US" sz="2000" dirty="0">
                <a:latin typeface="Century" panose="02040604050505020304" pitchFamily="18" charset="0"/>
              </a:rPr>
              <a:t>E</a:t>
            </a:r>
            <a:r>
              <a:rPr lang="ru-RU" sz="2000" dirty="0" err="1">
                <a:latin typeface="Century" panose="02040604050505020304" pitchFamily="18" charset="0"/>
              </a:rPr>
              <a:t>vent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management</a:t>
            </a:r>
            <a:endParaRPr lang="en-US" sz="2000" dirty="0">
              <a:latin typeface="Century" panose="02040604050505020304" pitchFamily="18" charset="0"/>
            </a:endParaRPr>
          </a:p>
          <a:p>
            <a:r>
              <a:rPr lang="ru-RU" sz="2000" dirty="0" err="1" smtClean="0">
                <a:latin typeface="Century" panose="02040604050505020304" pitchFamily="18" charset="0"/>
              </a:rPr>
              <a:t>Брендинг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Гостиничный и ресторанный сервис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5150" y="192427"/>
            <a:ext cx="6065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предметы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36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305" y="53390"/>
            <a:ext cx="2292952" cy="792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2324" y="2214839"/>
            <a:ext cx="72136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генеральный </a:t>
            </a:r>
            <a:r>
              <a:rPr lang="ru-RU" sz="2000" dirty="0">
                <a:latin typeface="Century" panose="02040604050505020304" pitchFamily="18" charset="0"/>
              </a:rPr>
              <a:t>управляющий </a:t>
            </a:r>
            <a:r>
              <a:rPr lang="ru-RU" sz="2000" dirty="0" smtClean="0">
                <a:latin typeface="Century" panose="02040604050505020304" pitchFamily="18" charset="0"/>
              </a:rPr>
              <a:t>отеля</a:t>
            </a:r>
          </a:p>
          <a:p>
            <a:r>
              <a:rPr lang="en-US" sz="2000" dirty="0" smtClean="0">
                <a:latin typeface="Century" panose="02040604050505020304" pitchFamily="18" charset="0"/>
              </a:rPr>
              <a:t>Four </a:t>
            </a:r>
            <a:r>
              <a:rPr lang="en-US" sz="2000" dirty="0">
                <a:latin typeface="Century" panose="02040604050505020304" pitchFamily="18" charset="0"/>
              </a:rPr>
              <a:t>Elements Hotels </a:t>
            </a:r>
            <a:r>
              <a:rPr lang="en-US" sz="2000" dirty="0" smtClean="0">
                <a:latin typeface="Century" panose="02040604050505020304" pitchFamily="18" charset="0"/>
              </a:rPr>
              <a:t>Ekaterinburg</a:t>
            </a:r>
            <a:endParaRPr lang="ru-RU" sz="2000" dirty="0" smtClean="0">
              <a:latin typeface="Century" panose="02040604050505020304" pitchFamily="18" charset="0"/>
            </a:endParaRPr>
          </a:p>
          <a:p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директор </a:t>
            </a:r>
            <a:r>
              <a:rPr lang="ru-RU" sz="2000" dirty="0">
                <a:latin typeface="Century" panose="02040604050505020304" pitchFamily="18" charset="0"/>
              </a:rPr>
              <a:t>отдела продаж отеля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en-US" sz="2000" dirty="0" smtClean="0">
                <a:latin typeface="Century" panose="02040604050505020304" pitchFamily="18" charset="0"/>
              </a:rPr>
              <a:t>Park </a:t>
            </a:r>
            <a:r>
              <a:rPr lang="en-US" sz="2000" dirty="0">
                <a:latin typeface="Century" panose="02040604050505020304" pitchFamily="18" charset="0"/>
              </a:rPr>
              <a:t>Inn by Radisson </a:t>
            </a:r>
            <a:r>
              <a:rPr lang="ru-RU" sz="2000" dirty="0">
                <a:latin typeface="Century" panose="02040604050505020304" pitchFamily="18" charset="0"/>
              </a:rPr>
              <a:t>Екатеринбург </a:t>
            </a:r>
            <a:endParaRPr lang="ru-RU" sz="2000" dirty="0" smtClean="0">
              <a:latin typeface="Century" panose="02040604050505020304" pitchFamily="18" charset="0"/>
            </a:endParaRPr>
          </a:p>
          <a:p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операционный </a:t>
            </a:r>
            <a:r>
              <a:rPr lang="ru-RU" sz="2000" dirty="0">
                <a:latin typeface="Century" panose="02040604050505020304" pitchFamily="18" charset="0"/>
              </a:rPr>
              <a:t>директор </a:t>
            </a:r>
            <a:r>
              <a:rPr lang="ru-RU" sz="2000" dirty="0" smtClean="0">
                <a:latin typeface="Century" panose="02040604050505020304" pitchFamily="18" charset="0"/>
              </a:rPr>
              <a:t>отеля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 </a:t>
            </a:r>
            <a:r>
              <a:rPr lang="en-US" sz="2000" dirty="0" smtClean="0">
                <a:latin typeface="Century" panose="02040604050505020304" pitchFamily="18" charset="0"/>
              </a:rPr>
              <a:t>Angelo</a:t>
            </a:r>
            <a:r>
              <a:rPr lang="en-US" sz="2000" dirty="0">
                <a:latin typeface="Century" panose="02040604050505020304" pitchFamily="18" charset="0"/>
              </a:rPr>
              <a:t> by Vienna House </a:t>
            </a:r>
            <a:r>
              <a:rPr lang="ru-RU" sz="2000" dirty="0" smtClean="0">
                <a:latin typeface="Century" panose="02040604050505020304" pitchFamily="18" charset="0"/>
              </a:rPr>
              <a:t>Екатеринбург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/>
          </a:p>
          <a:p>
            <a:endParaRPr lang="ru-RU" dirty="0"/>
          </a:p>
        </p:txBody>
      </p:sp>
      <p:pic>
        <p:nvPicPr>
          <p:cNvPr id="8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5" y="0"/>
            <a:ext cx="2015322" cy="1408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188" y="2299641"/>
            <a:ext cx="5333293" cy="21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39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218" y="610416"/>
            <a:ext cx="8249603" cy="24206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129" y="3200399"/>
            <a:ext cx="8589871" cy="3157177"/>
          </a:xfrm>
          <a:prstGeom prst="rect">
            <a:avLst/>
          </a:prstGeom>
        </p:spPr>
      </p:pic>
      <p:pic>
        <p:nvPicPr>
          <p:cNvPr id="7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5" y="0"/>
            <a:ext cx="2015322" cy="140851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3076861" y="194917"/>
            <a:ext cx="4129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292477"/>
                </a:solidFill>
                <a:latin typeface="Century" panose="02040604050505020304" pitchFamily="18" charset="0"/>
              </a:rPr>
              <a:t>База для практик!</a:t>
            </a:r>
            <a:endParaRPr lang="ru-RU" sz="3000" b="1" dirty="0">
              <a:solidFill>
                <a:srgbClr val="292477"/>
              </a:solidFill>
              <a:latin typeface="Century" panose="02040604050505020304" pitchFamily="18" charset="0"/>
            </a:endParaRPr>
          </a:p>
          <a:p>
            <a:endParaRPr lang="ru-RU" b="1" dirty="0">
              <a:solidFill>
                <a:srgbClr val="2924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17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810" y="726599"/>
            <a:ext cx="6584950" cy="21442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160" y="3097642"/>
            <a:ext cx="8979262" cy="3536426"/>
          </a:xfrm>
          <a:prstGeom prst="rect">
            <a:avLst/>
          </a:prstGeom>
        </p:spPr>
      </p:pic>
      <p:pic>
        <p:nvPicPr>
          <p:cNvPr id="7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5" y="0"/>
            <a:ext cx="2015322" cy="14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0102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54" y="449599"/>
            <a:ext cx="7212965" cy="2827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542" y="-31410"/>
            <a:ext cx="1083989" cy="9620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178" y="3079793"/>
            <a:ext cx="6779871" cy="3585836"/>
          </a:xfrm>
          <a:prstGeom prst="rect">
            <a:avLst/>
          </a:prstGeom>
        </p:spPr>
      </p:pic>
      <p:pic>
        <p:nvPicPr>
          <p:cNvPr id="6" name="image6.jpg">
            <a:extLst>
              <a:ext uri="{FF2B5EF4-FFF2-40B4-BE49-F238E27FC236}">
                <a16:creationId xmlns="" xmlns:a16="http://schemas.microsoft.com/office/drawing/2014/main" id="{C6654461-8A2C-471D-BCD8-49B745CD7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5" y="0"/>
            <a:ext cx="2015322" cy="14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0287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3617</TotalTime>
  <Words>382</Words>
  <Application>Microsoft Office PowerPoint</Application>
  <PresentationFormat>Широкоэкранный</PresentationFormat>
  <Paragraphs>98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Batang</vt:lpstr>
      <vt:lpstr>Arial</vt:lpstr>
      <vt:lpstr>Arial Narrow</vt:lpstr>
      <vt:lpstr>Book Antiqua</vt:lpstr>
      <vt:lpstr>Calibri</vt:lpstr>
      <vt:lpstr>Calibri Light</vt:lpstr>
      <vt:lpstr>Century</vt:lpstr>
      <vt:lpstr>Times New Roman</vt:lpstr>
      <vt:lpstr>Wingdings</vt:lpstr>
      <vt:lpstr>Тема Office</vt:lpstr>
      <vt:lpstr>Презентация PowerPoint</vt:lpstr>
      <vt:lpstr>  молодая и динамично развивающаяся кафедра департамента «Исторический факультет»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Где работают выпускники? </vt:lpstr>
      <vt:lpstr>Презентация PowerPoint</vt:lpstr>
      <vt:lpstr>Презентация PowerPoint</vt:lpstr>
      <vt:lpstr>Презентация PowerPoint</vt:lpstr>
      <vt:lpstr>ПОСТУПЛЕНИЕ</vt:lpstr>
      <vt:lpstr>Презентация PowerPoint</vt:lpstr>
      <vt:lpstr> Контакты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Чилова Екатерина Платоновна</dc:creator>
  <cp:lastModifiedBy>1</cp:lastModifiedBy>
  <cp:revision>75</cp:revision>
  <dcterms:created xsi:type="dcterms:W3CDTF">2018-11-12T16:28:02Z</dcterms:created>
  <dcterms:modified xsi:type="dcterms:W3CDTF">2020-04-28T11:22:28Z</dcterms:modified>
</cp:coreProperties>
</file>