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tags+xml" PartName="/ppt/tags/tag1.xml"/>
  <Override ContentType="application/vnd.openxmlformats-officedocument.presentationml.tags+xml" PartName="/ppt/tags/tag2.xml"/>
  <Override ContentType="image/jpeg" PartName="/ppt/media/image4.jpg"/>
  <Override ContentType="application/vnd.openxmlformats-officedocument.presentationml.tags+xml" PartName="/ppt/tags/tag3.xml"/>
  <Override ContentType="application/vnd.openxmlformats-officedocument.presentationml.tags+xml" PartName="/ppt/tags/tag4.xml"/>
  <Override ContentType="application/vnd.openxmlformats-officedocument.presentationml.tags+xml" PartName="/ppt/tags/tag5.xml"/>
  <Override ContentType="application/vnd.openxmlformats-officedocument.presentationml.tags+xml" PartName="/ppt/tags/tag6.xml"/>
  <Override ContentType="application/vnd.openxmlformats-officedocument.presentationml.tags+xml" PartName="/ppt/tags/tag7.xml"/>
  <Override ContentType="application/vnd.openxmlformats-officedocument.presentationml.tags+xml" PartName="/ppt/tags/tag8.xml"/>
  <Override ContentType="application/vnd.openxmlformats-officedocument.presentationml.comments+xml" PartName="/ppt/comments/comment1.xml"/>
  <Override ContentType="application/vnd.openxmlformats-officedocument.presentationml.tags+xml" PartName="/ppt/tags/tag9.xml"/>
  <Override ContentType="application/vnd.openxmlformats-officedocument.presentationml.tags+xml" PartName="/ppt/tags/tag10.xml"/>
  <Override ContentType="image/jpeg" PartName="/ppt/media/image10.jpg"/>
  <Override ContentType="application/vnd.openxmlformats-officedocument.presentationml.tags+xml" PartName="/ppt/tags/tag11.xml"/>
  <Override ContentType="application/vnd.openxmlformats-officedocument.presentationml.tags+xml" PartName="/ppt/tags/tag12.xml"/>
  <Override ContentType="application/vnd.openxmlformats-officedocument.presentationml.tags+xml" PartName="/ppt/tags/tag13.xml"/>
  <Override ContentType="image/jpeg" PartName="/ppt/media/image13.jpg"/>
  <Override ContentType="application/vnd.openxmlformats-officedocument.presentationml.tags+xml" PartName="/ppt/tags/tag14.xml"/>
  <Override ContentType="image/jpeg" PartName="/ppt/media/image14.jpg"/>
  <Override ContentType="application/vnd.openxmlformats-officedocument.presentationml.tags+xml" PartName="/ppt/tags/tag15.xml"/>
  <Override ContentType="image/jpeg" PartName="/ppt/media/image17.jpg"/>
  <Override ContentType="application/vnd.openxmlformats-officedocument.presentationml.tags+xml" PartName="/ppt/tags/tag16.xml"/>
  <Override ContentType="application/vnd.openxmlformats-officedocument.presentationml.tags+xml" PartName="/ppt/tags/tag17.xml"/>
  <Override ContentType="application/vnd.openxmlformats-officedocument.presentationml.tags+xml" PartName="/ppt/tags/tag18.xml"/>
  <Override ContentType="application/vnd.openxmlformats-officedocument.presentationml.notesSlide+xml" PartName="/ppt/notesSlides/notesSlide1.xml"/>
  <Override ContentType="application/vnd.openxmlformats-officedocument.presentationml.tags+xml" PartName="/ppt/tags/tag19.xml"/>
  <Override ContentType="application/vnd.openxmlformats-officedocument.presentationml.tags+xml" PartName="/ppt/tags/tag20.xml"/>
  <Override ContentType="application/vnd.openxmlformats-officedocument.presentationml.tags+xml" PartName="/ppt/tags/tag21.xml"/>
  <Override ContentType="application/vnd.openxmlformats-officedocument.presentationml.tags+xml" PartName="/ppt/tags/tag22.xml"/>
  <Override ContentType="application/vnd.openxmlformats-officedocument.presentationml.tags+xml" PartName="/ppt/tags/tag23.xml"/>
  <Override ContentType="application/vnd.openxmlformats-officedocument.presentationml.tags+xml" PartName="/ppt/tags/tag24.xml"/>
  <Override ContentType="application/vnd.openxmlformats-officedocument.presentationml.tags+xml" PartName="/ppt/tags/tag25.xml"/>
  <Override ContentType="application/vnd.openxmlformats-officedocument.presentationml.notesSlide+xml" PartName="/ppt/notesSlides/notesSlide2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7"/>
  </p:notesMasterIdLst>
  <p:sldIdLst>
    <p:sldId id="342" r:id="rId2"/>
    <p:sldId id="283" r:id="rId3"/>
    <p:sldId id="331" r:id="rId4"/>
    <p:sldId id="317" r:id="rId5"/>
    <p:sldId id="318" r:id="rId6"/>
    <p:sldId id="337" r:id="rId7"/>
    <p:sldId id="338" r:id="rId8"/>
    <p:sldId id="339" r:id="rId9"/>
    <p:sldId id="335" r:id="rId10"/>
    <p:sldId id="336" r:id="rId11"/>
    <p:sldId id="333" r:id="rId12"/>
    <p:sldId id="334" r:id="rId13"/>
    <p:sldId id="290" r:id="rId14"/>
    <p:sldId id="345" r:id="rId15"/>
    <p:sldId id="260" r:id="rId16"/>
    <p:sldId id="269" r:id="rId17"/>
    <p:sldId id="288" r:id="rId18"/>
    <p:sldId id="332" r:id="rId19"/>
    <p:sldId id="343" r:id="rId20"/>
    <p:sldId id="279" r:id="rId21"/>
    <p:sldId id="346" r:id="rId22"/>
    <p:sldId id="319" r:id="rId23"/>
    <p:sldId id="329" r:id="rId24"/>
    <p:sldId id="344" r:id="rId25"/>
    <p:sldId id="27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Маргарита Пермякова" initials="МП" lastIdx="1" clrIdx="0">
    <p:extLst>
      <p:ext uri="{19B8F6BF-5375-455C-9EA6-DF929625EA0E}">
        <p15:presenceInfo xmlns="" xmlns:p15="http://schemas.microsoft.com/office/powerpoint/2012/main" userId="b9bde1cf1709b43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3D8B"/>
    <a:srgbClr val="F05F0E"/>
    <a:srgbClr val="964BAB"/>
    <a:srgbClr val="6D6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9" autoAdjust="0"/>
  </p:normalViewPr>
  <p:slideViewPr>
    <p:cSldViewPr>
      <p:cViewPr>
        <p:scale>
          <a:sx n="100" d="100"/>
          <a:sy n="100" d="100"/>
        </p:scale>
        <p:origin x="-1932" y="-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07T16:47:18.653" idx="1">
    <p:pos x="5342" y="2270"/>
    <p:text/>
    <p:extLst>
      <p:ext uri="{C676402C-5697-4E1C-873F-D02D1690AC5C}">
        <p15:threadingInfo xmlns=""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C4E6C0-F7EF-4E49-9D41-EF64340E34CE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CF578-C74B-4701-9C33-534AD72DCB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43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CF578-C74B-4701-9C33-534AD72DCB7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696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CF578-C74B-4701-9C33-534AD72DCB7A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7720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796A-098B-4BF9-8A40-3887EA7A6C82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B06001-A089-445C-9596-0C7533BA72C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796A-098B-4BF9-8A40-3887EA7A6C82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6001-A089-445C-9596-0C7533BA72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796A-098B-4BF9-8A40-3887EA7A6C82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6001-A089-445C-9596-0C7533BA72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796A-098B-4BF9-8A40-3887EA7A6C82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6001-A089-445C-9596-0C7533BA72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796A-098B-4BF9-8A40-3887EA7A6C82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6001-A089-445C-9596-0C7533BA72C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796A-098B-4BF9-8A40-3887EA7A6C82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6001-A089-445C-9596-0C7533BA72C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796A-098B-4BF9-8A40-3887EA7A6C82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6001-A089-445C-9596-0C7533BA72C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796A-098B-4BF9-8A40-3887EA7A6C82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6001-A089-445C-9596-0C7533BA72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796A-098B-4BF9-8A40-3887EA7A6C82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6001-A089-445C-9596-0C7533BA72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796A-098B-4BF9-8A40-3887EA7A6C82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6001-A089-445C-9596-0C7533BA72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D796A-098B-4BF9-8A40-3887EA7A6C82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B06001-A089-445C-9596-0C7533BA72C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6FD796A-098B-4BF9-8A40-3887EA7A6C82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CB06001-A089-445C-9596-0C7533BA72C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10.jpg"/></Relationships>
</file>

<file path=ppt/slides/_rels/slide11.xml.rels><?xml version="1.0" encoding="UTF-8" standalone="yes" ?><Relationships xmlns="http://schemas.openxmlformats.org/package/2006/relationships"><Relationship Id="rId3" Target="../media/image5.png" Type="http://schemas.openxmlformats.org/officeDocument/2006/relationships/image"/><Relationship Id="rId2" Target="../slideLayouts/slideLayout2.xml" Type="http://schemas.openxmlformats.org/officeDocument/2006/relationships/slideLayout"/><Relationship Id="rId1" Target="../tags/tag11.xml" Type="http://schemas.openxmlformats.org/officeDocument/2006/relationships/tags"/><Relationship Id="rId4" Target="../media/image11.jpeg" Type="http://schemas.openxmlformats.org/officeDocument/2006/relationships/image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image" Target="../media/image17.jpg"/><Relationship Id="rId5" Type="http://schemas.openxmlformats.org/officeDocument/2006/relationships/image" Target="../media/image16.jpe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image" Target="../media/image20.jpeg"/><Relationship Id="rId5" Type="http://schemas.openxmlformats.org/officeDocument/2006/relationships/image" Target="../media/image5.png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20.xml.rels><?xml version="1.0" encoding="UTF-8" standalone="yes" ?><Relationships xmlns="http://schemas.openxmlformats.org/package/2006/relationships"><Relationship Id="rId8" Target="../media/image29.png" Type="http://schemas.openxmlformats.org/officeDocument/2006/relationships/image"/><Relationship Id="rId3" Target="../media/image5.png" Type="http://schemas.openxmlformats.org/officeDocument/2006/relationships/image"/><Relationship Id="rId7" Target="../media/image28.png" Type="http://schemas.openxmlformats.org/officeDocument/2006/relationships/image"/><Relationship Id="rId2" Target="../slideLayouts/slideLayout2.xml" Type="http://schemas.openxmlformats.org/officeDocument/2006/relationships/slideLayout"/><Relationship Id="rId1" Target="../tags/tag20.xml" Type="http://schemas.openxmlformats.org/officeDocument/2006/relationships/tags"/><Relationship Id="rId6" Target="../media/image27.png" Type="http://schemas.openxmlformats.org/officeDocument/2006/relationships/image"/><Relationship Id="rId5" Target="../media/image26.png" Type="http://schemas.openxmlformats.org/officeDocument/2006/relationships/image"/><Relationship Id="rId4" Target="../media/image25.jpeg" Type="http://schemas.openxmlformats.org/officeDocument/2006/relationships/image"/><Relationship Id="rId9" Target="../media/image30.jpeg" Type="http://schemas.openxmlformats.org/officeDocument/2006/relationships/image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2.xml.rels><?xml version="1.0" encoding="UTF-8" standalone="yes" ?><Relationships xmlns="http://schemas.openxmlformats.org/package/2006/relationships"><Relationship Id="rId3" Target="../media/image5.png" Type="http://schemas.openxmlformats.org/officeDocument/2006/relationships/image"/><Relationship Id="rId2" Target="../slideLayouts/slideLayout2.xml" Type="http://schemas.openxmlformats.org/officeDocument/2006/relationships/slideLayout"/><Relationship Id="rId1" Target="../tags/tag22.xml" Type="http://schemas.openxmlformats.org/officeDocument/2006/relationships/tags"/><Relationship Id="rId6" Target="../media/image35.jpeg" Type="http://schemas.openxmlformats.org/officeDocument/2006/relationships/image"/><Relationship Id="rId5" Target="../media/image34.jpeg" Type="http://schemas.openxmlformats.org/officeDocument/2006/relationships/image"/><Relationship Id="rId4" Target="../media/image33.jpeg" Type="http://schemas.openxmlformats.org/officeDocument/2006/relationships/image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5.xml.rels><?xml version="1.0" encoding="UTF-8" standalone="yes" ?><Relationships xmlns="http://schemas.openxmlformats.org/package/2006/relationships"><Relationship Id="rId8" Target="../media/image41.jpeg" Type="http://schemas.openxmlformats.org/officeDocument/2006/relationships/image"/><Relationship Id="rId3" Target="../notesSlides/notesSlide2.xml" Type="http://schemas.openxmlformats.org/officeDocument/2006/relationships/notesSlide"/><Relationship Id="rId7" Target="../media/image40.jpeg" Type="http://schemas.openxmlformats.org/officeDocument/2006/relationships/image"/><Relationship Id="rId2" Target="../slideLayouts/slideLayout2.xml" Type="http://schemas.openxmlformats.org/officeDocument/2006/relationships/slideLayout"/><Relationship Id="rId1" Target="../tags/tag25.xml" Type="http://schemas.openxmlformats.org/officeDocument/2006/relationships/tags"/><Relationship Id="rId6" Target="../media/image39.jpeg" Type="http://schemas.openxmlformats.org/officeDocument/2006/relationships/image"/><Relationship Id="rId5" Target="../media/image38.jpeg" Type="http://schemas.openxmlformats.org/officeDocument/2006/relationships/image"/><Relationship Id="rId4" Target="../media/image37.jpeg" Type="http://schemas.openxmlformats.org/officeDocument/2006/relationships/image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comments" Target="../comments/comment1.xml"/></Relationships>
</file>

<file path=ppt/slides/_rels/slide9.xml.rels><?xml version="1.0" encoding="UTF-8" standalone="yes" ?><Relationships xmlns="http://schemas.openxmlformats.org/package/2006/relationships"><Relationship Id="rId3" Target="../media/image5.png" Type="http://schemas.openxmlformats.org/officeDocument/2006/relationships/image"/><Relationship Id="rId2" Target="../slideLayouts/slideLayout2.xml" Type="http://schemas.openxmlformats.org/officeDocument/2006/relationships/slideLayout"/><Relationship Id="rId1" Target="../tags/tag9.xml" Type="http://schemas.openxmlformats.org/officeDocument/2006/relationships/tags"/><Relationship Id="rId4" Target="../media/image9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268760"/>
            <a:ext cx="7772400" cy="805537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05F0E"/>
                </a:solidFill>
              </a:rPr>
              <a:t>ДЕПАРТАМЕНТ ПСИХОЛОГИИ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9626" y="2060848"/>
            <a:ext cx="8856984" cy="1152129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Магистратура по направлению 37.04.01 Психология</a:t>
            </a:r>
            <a:endParaRPr lang="en-US" sz="40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800" b="1" dirty="0" smtClean="0">
                <a:solidFill>
                  <a:srgbClr val="F05F0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«Психологическое </a:t>
            </a:r>
            <a:r>
              <a:rPr lang="ru-RU" sz="2800" b="1" dirty="0">
                <a:solidFill>
                  <a:srgbClr val="F05F0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и организационное </a:t>
            </a:r>
            <a:r>
              <a:rPr lang="ru-RU" sz="2800" b="1" dirty="0" smtClean="0">
                <a:solidFill>
                  <a:srgbClr val="F05F0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консультирование»</a:t>
            </a:r>
            <a:endParaRPr lang="ru-RU" sz="2800" b="1" dirty="0">
              <a:solidFill>
                <a:srgbClr val="F05F0E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</a:endParaRPr>
          </a:p>
          <a:p>
            <a:endParaRPr lang="ru-RU" sz="2800" b="1" dirty="0" smtClean="0">
              <a:solidFill>
                <a:srgbClr val="F05F0E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</a:endParaRPr>
          </a:p>
          <a:p>
            <a:endParaRPr lang="ru-RU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3200" b="1" dirty="0">
              <a:solidFill>
                <a:srgbClr val="F05F0E"/>
              </a:solidFill>
            </a:endParaRPr>
          </a:p>
        </p:txBody>
      </p:sp>
      <p:sp>
        <p:nvSpPr>
          <p:cNvPr id="4" name="object 3"/>
          <p:cNvSpPr/>
          <p:nvPr/>
        </p:nvSpPr>
        <p:spPr>
          <a:xfrm>
            <a:off x="3995936" y="116632"/>
            <a:ext cx="1364364" cy="13095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1655"/>
            <a:ext cx="9144000" cy="2506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79512" y="3321185"/>
            <a:ext cx="8784976" cy="10304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spcBef>
                <a:spcPct val="0"/>
              </a:spcBef>
            </a:pPr>
            <a:endParaRPr lang="ru-RU" sz="2600" b="1" dirty="0">
              <a:solidFill>
                <a:srgbClr val="F05F0E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ea typeface="+mj-ea"/>
              <a:cs typeface="+mj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9777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19672" y="188640"/>
            <a:ext cx="6048672" cy="1499394"/>
          </a:xfrm>
          <a:prstGeom prst="roundRect">
            <a:avLst/>
          </a:prstGeom>
          <a:solidFill>
            <a:srgbClr val="7A3D8B">
              <a:alpha val="80000"/>
            </a:srgb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ЧЕМУ ВЫ НАУЧИТЕСЬ?</a:t>
            </a:r>
          </a:p>
        </p:txBody>
      </p:sp>
      <p:sp>
        <p:nvSpPr>
          <p:cNvPr id="7" name="Скругленный прямоугольник 5">
            <a:extLst>
              <a:ext uri="{FF2B5EF4-FFF2-40B4-BE49-F238E27FC236}">
                <a16:creationId xmlns="" xmlns:a16="http://schemas.microsoft.com/office/drawing/2014/main" id="{81A4AC9E-74DC-4C8A-BA23-A5B8DEE4ECB4}"/>
              </a:ext>
            </a:extLst>
          </p:cNvPr>
          <p:cNvSpPr/>
          <p:nvPr/>
        </p:nvSpPr>
        <p:spPr>
          <a:xfrm>
            <a:off x="160978" y="1844824"/>
            <a:ext cx="4323588" cy="2099347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ru-RU" sz="2000" b="1" dirty="0">
                <a:solidFill>
                  <a:schemeClr val="bg1"/>
                </a:solidFill>
              </a:rPr>
              <a:t>ОСНОВАМ КОРРЕКЦИОННО-РАЗВИВАЮЩЕЙ РАБОТЫ,  В ТОМ ЧИСЛЕ НЕЙРОПСИХОЛОГИЧЕСКОЙ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44" y="6580"/>
            <a:ext cx="1160256" cy="722751"/>
          </a:xfrm>
          <a:prstGeom prst="rect">
            <a:avLst/>
          </a:prstGeom>
        </p:spPr>
      </p:pic>
      <p:sp>
        <p:nvSpPr>
          <p:cNvPr id="10" name="Скругленный прямоугольник 5">
            <a:extLst>
              <a:ext uri="{FF2B5EF4-FFF2-40B4-BE49-F238E27FC236}">
                <a16:creationId xmlns="" xmlns:a16="http://schemas.microsoft.com/office/drawing/2014/main" id="{81A4AC9E-74DC-4C8A-BA23-A5B8DEE4ECB4}"/>
              </a:ext>
            </a:extLst>
          </p:cNvPr>
          <p:cNvSpPr/>
          <p:nvPr/>
        </p:nvSpPr>
        <p:spPr>
          <a:xfrm>
            <a:off x="4669480" y="1844824"/>
            <a:ext cx="4323588" cy="2099347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ru-RU" sz="2000" b="1" dirty="0">
                <a:solidFill>
                  <a:schemeClr val="bg1"/>
                </a:solidFill>
              </a:rPr>
              <a:t>ОСНОВАМ ПСИХОТЕРАПИИ, АРТ-ТЕРАПИИ, СКАЗКОТЕРАПИИ, ПЕСОЧНОЙ ТЕРАПИИ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736" y="4077072"/>
            <a:ext cx="3782543" cy="262437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7736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19672" y="188640"/>
            <a:ext cx="6048672" cy="1499394"/>
          </a:xfrm>
          <a:prstGeom prst="roundRect">
            <a:avLst/>
          </a:prstGeom>
          <a:solidFill>
            <a:srgbClr val="7A3D8B">
              <a:alpha val="80000"/>
            </a:srgb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ЧЕМУ ВЫ НАУЧИТЕСЬ?</a:t>
            </a:r>
          </a:p>
        </p:txBody>
      </p:sp>
      <p:sp>
        <p:nvSpPr>
          <p:cNvPr id="7" name="Скругленный прямоугольник 5">
            <a:extLst>
              <a:ext uri="{FF2B5EF4-FFF2-40B4-BE49-F238E27FC236}">
                <a16:creationId xmlns="" xmlns:a16="http://schemas.microsoft.com/office/drawing/2014/main" id="{81A4AC9E-74DC-4C8A-BA23-A5B8DEE4ECB4}"/>
              </a:ext>
            </a:extLst>
          </p:cNvPr>
          <p:cNvSpPr/>
          <p:nvPr/>
        </p:nvSpPr>
        <p:spPr>
          <a:xfrm>
            <a:off x="160978" y="1844824"/>
            <a:ext cx="4323588" cy="2099347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ru-RU" sz="2000" b="1" dirty="0" smtClean="0">
                <a:solidFill>
                  <a:schemeClr val="bg1"/>
                </a:solidFill>
              </a:rPr>
              <a:t>ОКАЗЫВАТЬ ПСИХОЛОГИЧЕСКУЮ ПОМОЩЬ </a:t>
            </a:r>
            <a:r>
              <a:rPr lang="ru-RU" sz="2000" b="1" dirty="0">
                <a:solidFill>
                  <a:schemeClr val="bg1"/>
                </a:solidFill>
              </a:rPr>
              <a:t>ЛЮДЯМ В ЧРЕЗВЫЧАЙНЫХ СИТУАЦИЯХ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44" y="6580"/>
            <a:ext cx="1160256" cy="722751"/>
          </a:xfrm>
          <a:prstGeom prst="rect">
            <a:avLst/>
          </a:prstGeom>
        </p:spPr>
      </p:pic>
      <p:sp>
        <p:nvSpPr>
          <p:cNvPr id="16" name="Скругленный прямоугольник 5">
            <a:extLst>
              <a:ext uri="{FF2B5EF4-FFF2-40B4-BE49-F238E27FC236}">
                <a16:creationId xmlns="" xmlns:a16="http://schemas.microsoft.com/office/drawing/2014/main" id="{81A4AC9E-74DC-4C8A-BA23-A5B8DEE4ECB4}"/>
              </a:ext>
            </a:extLst>
          </p:cNvPr>
          <p:cNvSpPr/>
          <p:nvPr/>
        </p:nvSpPr>
        <p:spPr>
          <a:xfrm>
            <a:off x="4669480" y="1844824"/>
            <a:ext cx="4323588" cy="2099347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ru-RU" sz="2000" b="1" dirty="0">
                <a:solidFill>
                  <a:schemeClr val="bg1"/>
                </a:solidFill>
              </a:rPr>
              <a:t>ОСНОВАМ СУПЕРВИЗОРСКОЙ РАБОТЫ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782" y="4077072"/>
            <a:ext cx="3568410" cy="268748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0887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19672" y="188640"/>
            <a:ext cx="6048672" cy="1499394"/>
          </a:xfrm>
          <a:prstGeom prst="roundRect">
            <a:avLst/>
          </a:prstGeom>
          <a:solidFill>
            <a:srgbClr val="7A3D8B">
              <a:alpha val="80000"/>
            </a:srgb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ЧЕМУ ВЫ НАУЧИТЕСЬ?</a:t>
            </a:r>
          </a:p>
        </p:txBody>
      </p:sp>
      <p:sp>
        <p:nvSpPr>
          <p:cNvPr id="7" name="Скругленный прямоугольник 5">
            <a:extLst>
              <a:ext uri="{FF2B5EF4-FFF2-40B4-BE49-F238E27FC236}">
                <a16:creationId xmlns="" xmlns:a16="http://schemas.microsoft.com/office/drawing/2014/main" id="{81A4AC9E-74DC-4C8A-BA23-A5B8DEE4ECB4}"/>
              </a:ext>
            </a:extLst>
          </p:cNvPr>
          <p:cNvSpPr/>
          <p:nvPr/>
        </p:nvSpPr>
        <p:spPr>
          <a:xfrm>
            <a:off x="160978" y="1844824"/>
            <a:ext cx="4323588" cy="2099347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ru-RU" sz="2000" b="1" dirty="0">
                <a:solidFill>
                  <a:schemeClr val="bg1"/>
                </a:solidFill>
              </a:rPr>
              <a:t>ПРОВОДИТЬ НАУЧНЫЕ ИССЛЕДОВАНИЯ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44" y="6580"/>
            <a:ext cx="1160256" cy="722751"/>
          </a:xfrm>
          <a:prstGeom prst="rect">
            <a:avLst/>
          </a:prstGeom>
        </p:spPr>
      </p:pic>
      <p:sp>
        <p:nvSpPr>
          <p:cNvPr id="10" name="Скругленный прямоугольник 5">
            <a:extLst>
              <a:ext uri="{FF2B5EF4-FFF2-40B4-BE49-F238E27FC236}">
                <a16:creationId xmlns="" xmlns:a16="http://schemas.microsoft.com/office/drawing/2014/main" id="{81A4AC9E-74DC-4C8A-BA23-A5B8DEE4ECB4}"/>
              </a:ext>
            </a:extLst>
          </p:cNvPr>
          <p:cNvSpPr/>
          <p:nvPr/>
        </p:nvSpPr>
        <p:spPr>
          <a:xfrm>
            <a:off x="4669480" y="1844824"/>
            <a:ext cx="4323588" cy="2099347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ru-RU" sz="2000" b="1" dirty="0">
                <a:solidFill>
                  <a:schemeClr val="bg1"/>
                </a:solidFill>
              </a:rPr>
              <a:t>ПРЕПОДАВАТЬ ПСИХОЛОГИЧЕСКИЕ ДИСЦИПЛИНЫ В ВУЗЕ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461" y="4079234"/>
            <a:ext cx="3988763" cy="265969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4311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1691680" y="398377"/>
            <a:ext cx="6160980" cy="1512168"/>
          </a:xfrm>
          <a:prstGeom prst="roundRect">
            <a:avLst/>
          </a:prstGeom>
          <a:solidFill>
            <a:srgbClr val="7A3D8B">
              <a:alpha val="80000"/>
            </a:srgb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ГДЕ РАБОТАЮТ НАШИ ВЫПУСКНИКИ?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44" y="6580"/>
            <a:ext cx="1160256" cy="722751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35497" y="2466777"/>
            <a:ext cx="3024335" cy="1538287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 defTabSz="977900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УЧРЕЖДЕНИЯ ЗДРАВООХРАНЕНИЯ, ОБРАЗОВАНИЯ И СОЦИАЛЬНОЙ  ЗАЩИТЫ</a:t>
            </a:r>
            <a:endParaRPr lang="ru-RU" b="1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61103" y="2465189"/>
            <a:ext cx="3023065" cy="1539875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ПСИХОЛОГИЧЕСКИЕ И РЕАБИЛИТАЦИОН-НЫЕ ЦЕНТРЫ</a:t>
            </a:r>
            <a:endParaRPr lang="ru-RU" b="1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85440" y="2492896"/>
            <a:ext cx="3023064" cy="1539875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b="1" dirty="0" smtClean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БИЗНЕС-СТРУКТУРЫ</a:t>
            </a:r>
            <a:endParaRPr lang="ru-RU" b="1" dirty="0">
              <a:solidFill>
                <a:schemeClr val="tx1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5496" y="4483001"/>
            <a:ext cx="3024335" cy="1538287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668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В СИСТЕМЕ ОБРАЗОВАНИЯ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59832" y="4481413"/>
            <a:ext cx="3023065" cy="1539875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ru-RU" b="1" dirty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СИЛОВЫЕ СТРУКТУРЫ И ОРГАНЫ ГОСУДАРСТВЕННОЙ ВЛАСТИ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084168" y="4481413"/>
            <a:ext cx="3023065" cy="1539875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668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b="1" dirty="0">
                <a:solidFill>
                  <a:schemeClr val="tx1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</a:rPr>
              <a:t>ЧАСТНАЯ КОНСУЛЬТАТИВНАЯ ПРАКТИКА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1387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44" y="6580"/>
            <a:ext cx="1160256" cy="722751"/>
          </a:xfrm>
          <a:prstGeom prst="rect">
            <a:avLst/>
          </a:prstGeom>
        </p:spPr>
      </p:pic>
      <p:sp>
        <p:nvSpPr>
          <p:cNvPr id="15" name="Скругленный прямоугольник 14"/>
          <p:cNvSpPr/>
          <p:nvPr/>
        </p:nvSpPr>
        <p:spPr>
          <a:xfrm>
            <a:off x="1608601" y="188640"/>
            <a:ext cx="5703440" cy="1440160"/>
          </a:xfrm>
          <a:prstGeom prst="roundRect">
            <a:avLst/>
          </a:prstGeom>
          <a:solidFill>
            <a:srgbClr val="7A3D8B"/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НАШИ УНИКАЛЬНЫЕ ПРЕПОДАВАТЕЛИ</a:t>
            </a:r>
            <a:endParaRPr lang="ru-RU" sz="3200" b="1" dirty="0"/>
          </a:p>
        </p:txBody>
      </p:sp>
      <p:sp>
        <p:nvSpPr>
          <p:cNvPr id="10" name="TextBox 6"/>
          <p:cNvSpPr txBox="1">
            <a:spLocks noChangeArrowheads="1"/>
          </p:cNvSpPr>
          <p:nvPr/>
        </p:nvSpPr>
        <p:spPr bwMode="auto">
          <a:xfrm>
            <a:off x="827584" y="5073468"/>
            <a:ext cx="740147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400" b="1" u="sng" dirty="0" smtClean="0"/>
              <a:t>СЫМАНЮК ЭЛЬВИРА ЭВАЛЬДОВНА</a:t>
            </a:r>
          </a:p>
          <a:p>
            <a:pPr algn="ctr" eaLnBrk="1" hangingPunct="1"/>
            <a:r>
              <a:rPr lang="ru-RU" sz="1400" dirty="0"/>
              <a:t>Н</a:t>
            </a:r>
            <a:r>
              <a:rPr lang="ru-RU" sz="1400" dirty="0" smtClean="0"/>
              <a:t>аучный руководитель образовательной программы магистратуры </a:t>
            </a:r>
          </a:p>
          <a:p>
            <a:pPr algn="ctr" eaLnBrk="1" hangingPunct="1"/>
            <a:r>
              <a:rPr lang="ru-RU" sz="1400" dirty="0" smtClean="0"/>
              <a:t>«Психологическое и организационное консультирование»</a:t>
            </a:r>
          </a:p>
          <a:p>
            <a:pPr algn="ctr" eaLnBrk="1" hangingPunct="1"/>
            <a:r>
              <a:rPr lang="ru-RU" sz="1400" dirty="0"/>
              <a:t>Д</a:t>
            </a:r>
            <a:r>
              <a:rPr lang="ru-RU" sz="1400" dirty="0" smtClean="0"/>
              <a:t>октор психологических наук, Профессор</a:t>
            </a:r>
          </a:p>
          <a:p>
            <a:pPr algn="ctr" eaLnBrk="1" hangingPunct="1"/>
            <a:r>
              <a:rPr lang="ru-RU" sz="1400" dirty="0"/>
              <a:t>Д</a:t>
            </a:r>
            <a:r>
              <a:rPr lang="ru-RU" sz="1400" dirty="0" smtClean="0"/>
              <a:t>иректор Уральского гуманитарного института </a:t>
            </a:r>
            <a:r>
              <a:rPr lang="ru-RU" sz="1400" dirty="0" err="1" smtClean="0"/>
              <a:t>УрФУ</a:t>
            </a:r>
            <a:endParaRPr lang="ru-RU" sz="1400" dirty="0" smtClean="0"/>
          </a:p>
          <a:p>
            <a:pPr algn="ctr" eaLnBrk="1" hangingPunct="1"/>
            <a:r>
              <a:rPr lang="ru-RU" sz="1400" dirty="0" smtClean="0"/>
              <a:t>Заведующая кафедрой общей и социальной психологии</a:t>
            </a:r>
          </a:p>
          <a:p>
            <a:pPr algn="ctr" eaLnBrk="1" hangingPunct="1"/>
            <a:r>
              <a:rPr lang="ru-RU" sz="1400" dirty="0" smtClean="0"/>
              <a:t>Директор Уральского регионального научного центра </a:t>
            </a:r>
          </a:p>
          <a:p>
            <a:pPr algn="ctr" eaLnBrk="1" hangingPunct="1"/>
            <a:r>
              <a:rPr lang="ru-RU" sz="1400" dirty="0" smtClean="0"/>
              <a:t>Российской </a:t>
            </a:r>
            <a:r>
              <a:rPr lang="ru-RU" sz="1400" dirty="0"/>
              <a:t>академии образования 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749" y="1772816"/>
            <a:ext cx="4725144" cy="31500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59892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834952"/>
            <a:ext cx="2576512" cy="2501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003899" y="4447940"/>
            <a:ext cx="3313113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100" b="1" u="sng" dirty="0" smtClean="0"/>
              <a:t>МУСЛУМОВ РУСТАМ РАФИКОВИЧ</a:t>
            </a:r>
          </a:p>
          <a:p>
            <a:pPr algn="ctr" eaLnBrk="1" hangingPunct="1"/>
            <a:r>
              <a:rPr lang="ru-RU" sz="1100" dirty="0" smtClean="0"/>
              <a:t>Кандидат </a:t>
            </a:r>
            <a:r>
              <a:rPr lang="ru-RU" sz="1100" dirty="0"/>
              <a:t>психологических наук</a:t>
            </a:r>
          </a:p>
          <a:p>
            <a:pPr algn="ctr" eaLnBrk="1" hangingPunct="1"/>
            <a:r>
              <a:rPr lang="ru-RU" sz="1100" dirty="0"/>
              <a:t>Доцент кафедры педагогики </a:t>
            </a:r>
          </a:p>
          <a:p>
            <a:pPr algn="ctr" eaLnBrk="1" hangingPunct="1"/>
            <a:r>
              <a:rPr lang="ru-RU" sz="1100" dirty="0"/>
              <a:t>и психологии образования</a:t>
            </a:r>
          </a:p>
          <a:p>
            <a:pPr algn="ctr" eaLnBrk="1" hangingPunct="1"/>
            <a:r>
              <a:rPr lang="ru-RU" sz="1100" dirty="0"/>
              <a:t>Практикующий психолог-консультант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44" y="6580"/>
            <a:ext cx="1160256" cy="722751"/>
          </a:xfrm>
          <a:prstGeom prst="rect">
            <a:avLst/>
          </a:prstGeom>
        </p:spPr>
      </p:pic>
      <p:pic>
        <p:nvPicPr>
          <p:cNvPr id="8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1910" y="1834952"/>
            <a:ext cx="2592387" cy="2501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107386" y="4438059"/>
            <a:ext cx="3311526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100" b="1" u="sng" dirty="0" smtClean="0"/>
              <a:t>ВИЛЬГЕЛЬМ АНЖЕЛИКА МАРТИНОВНА</a:t>
            </a:r>
          </a:p>
          <a:p>
            <a:pPr algn="ctr" eaLnBrk="1" hangingPunct="1"/>
            <a:r>
              <a:rPr lang="ru-RU" sz="1100" dirty="0" smtClean="0"/>
              <a:t>Кандидат </a:t>
            </a:r>
            <a:r>
              <a:rPr lang="ru-RU" sz="1100" dirty="0"/>
              <a:t>психологических наук</a:t>
            </a:r>
          </a:p>
          <a:p>
            <a:pPr algn="ctr" eaLnBrk="1" hangingPunct="1"/>
            <a:r>
              <a:rPr lang="ru-RU" sz="1100" dirty="0"/>
              <a:t>Доцент кафедры общей</a:t>
            </a:r>
          </a:p>
          <a:p>
            <a:pPr algn="ctr" eaLnBrk="1" hangingPunct="1"/>
            <a:r>
              <a:rPr lang="ru-RU" sz="1100" dirty="0"/>
              <a:t>и социальной психологии</a:t>
            </a:r>
          </a:p>
          <a:p>
            <a:pPr algn="ctr" eaLnBrk="1" hangingPunct="1"/>
            <a:r>
              <a:rPr lang="ru-RU" sz="1100" dirty="0"/>
              <a:t>Практикующий психолог-консультант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608601" y="188640"/>
            <a:ext cx="5703440" cy="1440160"/>
          </a:xfrm>
          <a:prstGeom prst="roundRect">
            <a:avLst/>
          </a:prstGeom>
          <a:solidFill>
            <a:srgbClr val="7A3D8B"/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НАШИ УНИКАЛЬНЫЕ ПРЕПОДАВАТЕЛИ</a:t>
            </a:r>
            <a:endParaRPr lang="ru-RU" sz="3200" b="1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37" y="1834952"/>
            <a:ext cx="2520281" cy="250123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4439140"/>
            <a:ext cx="3435556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100" b="1" u="sng" dirty="0" smtClean="0">
                <a:latin typeface="Arial" charset="0"/>
              </a:rPr>
              <a:t>КОРЯКОВ ЯРОСЛАВ ИГОРЕВИЧ</a:t>
            </a:r>
          </a:p>
          <a:p>
            <a:pPr algn="ctr"/>
            <a:r>
              <a:rPr lang="ru-RU" sz="1100" dirty="0" smtClean="0">
                <a:latin typeface="Arial" charset="0"/>
              </a:rPr>
              <a:t>Психолог-психоаналитик</a:t>
            </a:r>
            <a:r>
              <a:rPr lang="ru-RU" sz="1100" dirty="0">
                <a:latin typeface="Arial" charset="0"/>
              </a:rPr>
              <a:t>,</a:t>
            </a:r>
          </a:p>
          <a:p>
            <a:pPr algn="ctr"/>
            <a:r>
              <a:rPr lang="ru-RU" sz="1100" dirty="0">
                <a:latin typeface="Arial" charset="0"/>
              </a:rPr>
              <a:t>член </a:t>
            </a:r>
            <a:r>
              <a:rPr lang="ru-RU" sz="1100" dirty="0" err="1">
                <a:latin typeface="Arial" charset="0"/>
              </a:rPr>
              <a:t>УрПАО</a:t>
            </a:r>
            <a:r>
              <a:rPr lang="ru-RU" sz="1100" dirty="0">
                <a:latin typeface="Arial" charset="0"/>
              </a:rPr>
              <a:t>, член Европейской ассоциации </a:t>
            </a:r>
          </a:p>
          <a:p>
            <a:pPr algn="ctr"/>
            <a:r>
              <a:rPr lang="ru-RU" sz="1100" dirty="0">
                <a:latin typeface="Arial" charset="0"/>
              </a:rPr>
              <a:t>университетских преподавателей психоанализа, </a:t>
            </a:r>
          </a:p>
          <a:p>
            <a:pPr algn="ctr"/>
            <a:r>
              <a:rPr lang="ru-RU" sz="1100" dirty="0" err="1">
                <a:latin typeface="Arial" charset="0"/>
              </a:rPr>
              <a:t>тренинговый</a:t>
            </a:r>
            <a:r>
              <a:rPr lang="ru-RU" sz="1100" dirty="0">
                <a:latin typeface="Arial" charset="0"/>
              </a:rPr>
              <a:t> аналитик, супервизор ЕКПП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5764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20D690CC-86FA-45B8-91FF-61EFD2D261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522" y="2003748"/>
            <a:ext cx="2596370" cy="249716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60BA91B-CB0F-4C71-A96A-2316BD7DF19F}"/>
              </a:ext>
            </a:extLst>
          </p:cNvPr>
          <p:cNvSpPr txBox="1"/>
          <p:nvPr/>
        </p:nvSpPr>
        <p:spPr>
          <a:xfrm>
            <a:off x="3109750" y="4564619"/>
            <a:ext cx="3018775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u="sng" dirty="0" smtClean="0">
                <a:latin typeface="Arial" pitchFamily="34" charset="0"/>
                <a:cs typeface="Arial" pitchFamily="34" charset="0"/>
              </a:rPr>
              <a:t>КАРАПЕТЯН ЛАРИСА ВЛАДИМИРОВНА</a:t>
            </a:r>
          </a:p>
          <a:p>
            <a:pPr algn="ctr"/>
            <a:r>
              <a:rPr lang="ru-RU" sz="1100" dirty="0" smtClean="0">
                <a:latin typeface="Arial" pitchFamily="34" charset="0"/>
                <a:cs typeface="Arial" pitchFamily="34" charset="0"/>
              </a:rPr>
              <a:t>Доктор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психологических наук</a:t>
            </a:r>
          </a:p>
          <a:p>
            <a:pPr algn="ctr"/>
            <a:r>
              <a:rPr lang="ru-RU" sz="1100" dirty="0">
                <a:latin typeface="Arial" pitchFamily="34" charset="0"/>
                <a:cs typeface="Arial" pitchFamily="34" charset="0"/>
              </a:rPr>
              <a:t>Доцент кафедры общей </a:t>
            </a:r>
          </a:p>
          <a:p>
            <a:pPr algn="ctr"/>
            <a:r>
              <a:rPr lang="ru-RU" sz="1100" dirty="0">
                <a:latin typeface="Arial" pitchFamily="34" charset="0"/>
                <a:cs typeface="Arial" pitchFamily="34" charset="0"/>
              </a:rPr>
              <a:t>и социальной психологии</a:t>
            </a:r>
          </a:p>
          <a:p>
            <a:pPr algn="ctr"/>
            <a:r>
              <a:rPr lang="ru-RU" sz="1100" dirty="0">
                <a:latin typeface="Arial" pitchFamily="34" charset="0"/>
                <a:cs typeface="Arial" pitchFamily="34" charset="0"/>
              </a:rPr>
              <a:t>Начальник Уральского филиала </a:t>
            </a:r>
          </a:p>
          <a:p>
            <a:pPr algn="ctr"/>
            <a:r>
              <a:rPr lang="ru-RU" sz="1100" dirty="0">
                <a:latin typeface="Arial" pitchFamily="34" charset="0"/>
                <a:cs typeface="Arial" pitchFamily="34" charset="0"/>
              </a:rPr>
              <a:t>ФКУ «Центр экстренной психологической </a:t>
            </a:r>
          </a:p>
          <a:p>
            <a:pPr algn="ctr"/>
            <a:r>
              <a:rPr lang="ru-RU" sz="1100" dirty="0">
                <a:latin typeface="Arial" pitchFamily="34" charset="0"/>
                <a:cs typeface="Arial" pitchFamily="34" charset="0"/>
              </a:rPr>
              <a:t>помощи МЧС России»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962" y="1985358"/>
            <a:ext cx="2596370" cy="249716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60BA91B-CB0F-4C71-A96A-2316BD7DF19F}"/>
              </a:ext>
            </a:extLst>
          </p:cNvPr>
          <p:cNvSpPr txBox="1"/>
          <p:nvPr/>
        </p:nvSpPr>
        <p:spPr>
          <a:xfrm>
            <a:off x="116759" y="4564619"/>
            <a:ext cx="301877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u="sng" dirty="0" smtClean="0">
                <a:latin typeface="Arial" pitchFamily="34" charset="0"/>
                <a:cs typeface="Arial" pitchFamily="34" charset="0"/>
              </a:rPr>
              <a:t>ВИНДЕКЕР ОЛЬГА СЕРГЕЕВНА</a:t>
            </a:r>
          </a:p>
          <a:p>
            <a:pPr algn="ctr"/>
            <a:r>
              <a:rPr lang="ru-RU" sz="1100" dirty="0" smtClean="0">
                <a:latin typeface="Arial" pitchFamily="34" charset="0"/>
                <a:cs typeface="Arial" pitchFamily="34" charset="0"/>
              </a:rPr>
              <a:t>Кандидат </a:t>
            </a:r>
            <a:r>
              <a:rPr lang="ru-RU" sz="1100" dirty="0">
                <a:latin typeface="Arial" pitchFamily="34" charset="0"/>
                <a:cs typeface="Arial" pitchFamily="34" charset="0"/>
              </a:rPr>
              <a:t>психологических наук</a:t>
            </a:r>
          </a:p>
          <a:p>
            <a:pPr algn="ctr"/>
            <a:r>
              <a:rPr lang="ru-RU" sz="1100" dirty="0">
                <a:latin typeface="Arial" pitchFamily="34" charset="0"/>
                <a:cs typeface="Arial" pitchFamily="34" charset="0"/>
              </a:rPr>
              <a:t>Доцент кафедры педагогики </a:t>
            </a:r>
          </a:p>
          <a:p>
            <a:pPr algn="ctr"/>
            <a:r>
              <a:rPr lang="ru-RU" sz="1100" dirty="0">
                <a:latin typeface="Arial" pitchFamily="34" charset="0"/>
                <a:cs typeface="Arial" pitchFamily="34" charset="0"/>
              </a:rPr>
              <a:t>и психологии </a:t>
            </a:r>
            <a:r>
              <a:rPr lang="ru-RU" sz="1100" dirty="0" smtClean="0">
                <a:latin typeface="Arial" pitchFamily="34" charset="0"/>
                <a:cs typeface="Arial" pitchFamily="34" charset="0"/>
              </a:rPr>
              <a:t>образования</a:t>
            </a:r>
          </a:p>
          <a:p>
            <a:pPr algn="ctr"/>
            <a:r>
              <a:rPr lang="ru-RU" sz="1100" dirty="0">
                <a:latin typeface="Arial" pitchFamily="34" charset="0"/>
                <a:cs typeface="Arial" pitchFamily="34" charset="0"/>
              </a:rPr>
              <a:t>Практикующий психолог-консультант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608601" y="188640"/>
            <a:ext cx="5703440" cy="1440160"/>
          </a:xfrm>
          <a:prstGeom prst="roundRect">
            <a:avLst/>
          </a:prstGeom>
          <a:solidFill>
            <a:srgbClr val="7A3D8B"/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НАШИ УНИКАЛЬНЫЕ ПРЕПОДАВАТЕЛИ</a:t>
            </a:r>
            <a:endParaRPr lang="ru-RU" sz="3200" b="1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44" y="6580"/>
            <a:ext cx="1160256" cy="722751"/>
          </a:xfrm>
          <a:prstGeom prst="rect">
            <a:avLst/>
          </a:prstGeom>
        </p:spPr>
      </p:pic>
      <p:pic>
        <p:nvPicPr>
          <p:cNvPr id="9" name="Рисунок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4370" y="2016946"/>
            <a:ext cx="2486025" cy="248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5864818" y="4564619"/>
            <a:ext cx="3313112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100" b="1" u="sng" dirty="0" smtClean="0"/>
              <a:t>ЧАЛИКОВА ОЛЬГА СЕРГЕЕВНА</a:t>
            </a:r>
          </a:p>
          <a:p>
            <a:pPr algn="ctr" eaLnBrk="1" hangingPunct="1"/>
            <a:r>
              <a:rPr lang="ru-RU" sz="1100" dirty="0" smtClean="0"/>
              <a:t>Кандидат </a:t>
            </a:r>
            <a:r>
              <a:rPr lang="ru-RU" sz="1100" dirty="0"/>
              <a:t>психологических наук</a:t>
            </a:r>
          </a:p>
          <a:p>
            <a:pPr algn="ctr" eaLnBrk="1" hangingPunct="1"/>
            <a:r>
              <a:rPr lang="ru-RU" sz="1100" dirty="0"/>
              <a:t>Доцент кафедры общей </a:t>
            </a:r>
          </a:p>
          <a:p>
            <a:pPr algn="ctr" eaLnBrk="1" hangingPunct="1"/>
            <a:r>
              <a:rPr lang="ru-RU" sz="1100" dirty="0"/>
              <a:t>и социальной психологии</a:t>
            </a:r>
          </a:p>
          <a:p>
            <a:pPr algn="ctr" eaLnBrk="1" hangingPunct="1"/>
            <a:r>
              <a:rPr lang="ru-RU" sz="1100" dirty="0"/>
              <a:t>Практикующий </a:t>
            </a:r>
            <a:r>
              <a:rPr lang="ru-RU" sz="1100" dirty="0" err="1"/>
              <a:t>коуч</a:t>
            </a:r>
            <a:endParaRPr lang="ru-RU" sz="11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3482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1772164" y="188640"/>
            <a:ext cx="5703440" cy="1440160"/>
          </a:xfrm>
          <a:prstGeom prst="roundRect">
            <a:avLst/>
          </a:prstGeom>
          <a:solidFill>
            <a:srgbClr val="7A3D8B"/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НАШИ ПРЕПОДАВАТЕЛИ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0361" y="1844824"/>
            <a:ext cx="8568952" cy="951538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b="1" dirty="0">
                <a:solidFill>
                  <a:schemeClr val="bg1"/>
                </a:solidFill>
              </a:rPr>
              <a:t>АВТОРЫ НАУЧНЫХ СТАТЕЙ И УЧЕБНЫХ ПОСОБИЙ  </a:t>
            </a:r>
          </a:p>
        </p:txBody>
      </p:sp>
      <p:sp>
        <p:nvSpPr>
          <p:cNvPr id="7" name="Скругленный прямоугольник 15">
            <a:extLst>
              <a:ext uri="{FF2B5EF4-FFF2-40B4-BE49-F238E27FC236}">
                <a16:creationId xmlns="" xmlns:a16="http://schemas.microsoft.com/office/drawing/2014/main" id="{2AA07F0B-DC27-4959-8DB9-E40E81912002}"/>
              </a:ext>
            </a:extLst>
          </p:cNvPr>
          <p:cNvSpPr/>
          <p:nvPr/>
        </p:nvSpPr>
        <p:spPr>
          <a:xfrm>
            <a:off x="295219" y="3140968"/>
            <a:ext cx="8568952" cy="951538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ПОБЕДИТЕЛИ КОНКУРСОВ ГРАНТОВ И ПРОФЕССИОНАЛЬНОГО МАСТЕРСТВА</a:t>
            </a:r>
          </a:p>
        </p:txBody>
      </p:sp>
      <p:sp>
        <p:nvSpPr>
          <p:cNvPr id="8" name="Скругленный прямоугольник 6">
            <a:extLst>
              <a:ext uri="{FF2B5EF4-FFF2-40B4-BE49-F238E27FC236}">
                <a16:creationId xmlns="" xmlns:a16="http://schemas.microsoft.com/office/drawing/2014/main" id="{1DF02E71-88CF-438D-94A0-59497B8CC001}"/>
              </a:ext>
            </a:extLst>
          </p:cNvPr>
          <p:cNvSpPr/>
          <p:nvPr/>
        </p:nvSpPr>
        <p:spPr>
          <a:xfrm>
            <a:off x="295219" y="4396221"/>
            <a:ext cx="8568952" cy="955860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УЧАСТНИКИ МЕЖДУНАРОДНЫХ ФОРУМОВ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И </a:t>
            </a: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НАУЧНО-ИССЛЕДОВАТЕЛЬКИХ ПРОЕКТОВ</a:t>
            </a:r>
          </a:p>
        </p:txBody>
      </p:sp>
      <p:sp>
        <p:nvSpPr>
          <p:cNvPr id="10" name="Скругленный прямоугольник 11">
            <a:extLst>
              <a:ext uri="{FF2B5EF4-FFF2-40B4-BE49-F238E27FC236}">
                <a16:creationId xmlns="" xmlns:a16="http://schemas.microsoft.com/office/drawing/2014/main" id="{10E20627-1D99-4263-A13A-985661B9F607}"/>
              </a:ext>
            </a:extLst>
          </p:cNvPr>
          <p:cNvSpPr/>
          <p:nvPr/>
        </p:nvSpPr>
        <p:spPr>
          <a:xfrm>
            <a:off x="295219" y="5670519"/>
            <a:ext cx="8568952" cy="955860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ЭКСПЕРТЫ В СМИ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9244" y="1948877"/>
            <a:ext cx="743431" cy="74343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7406" y="3213458"/>
            <a:ext cx="769774" cy="82109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7288" y="4382070"/>
            <a:ext cx="970009" cy="970009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7756" y="5673065"/>
            <a:ext cx="966407" cy="96640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44" y="6580"/>
            <a:ext cx="1160256" cy="7227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7626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652395" y="116632"/>
            <a:ext cx="5904656" cy="1493413"/>
          </a:xfrm>
          <a:prstGeom prst="roundRect">
            <a:avLst/>
          </a:prstGeom>
          <a:solidFill>
            <a:srgbClr val="7A3D8B"/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КАК ОРГАНИЗОВАНО ОБУЧЕНИЕ?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0247" y="1700808"/>
            <a:ext cx="8568952" cy="4968551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9000"/>
            </a:scheme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2400" dirty="0">
                <a:solidFill>
                  <a:srgbClr val="7A3D8B"/>
                </a:solidFill>
              </a:rPr>
              <a:t>С 18.00 ДО  21.00 В БУДНИЕ ДНИ, В СУББОТУ - В УТРЕННИЕ ЧАСЫ</a:t>
            </a:r>
          </a:p>
          <a:p>
            <a:endParaRPr lang="ru-RU" sz="2400" dirty="0">
              <a:solidFill>
                <a:srgbClr val="7A3D8B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>
                <a:solidFill>
                  <a:srgbClr val="F05F0E"/>
                </a:solidFill>
              </a:rPr>
              <a:t>СЕССИИ – ЯНВАРЬ, </a:t>
            </a:r>
            <a:r>
              <a:rPr lang="ru-RU" sz="2400" dirty="0" smtClean="0">
                <a:solidFill>
                  <a:srgbClr val="F05F0E"/>
                </a:solidFill>
              </a:rPr>
              <a:t>ИЮНЬ</a:t>
            </a:r>
            <a:endParaRPr lang="ru-RU" sz="2400" dirty="0">
              <a:solidFill>
                <a:srgbClr val="7A3D8B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endParaRPr lang="ru-RU" sz="2400" dirty="0">
              <a:solidFill>
                <a:srgbClr val="F05F0E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>
                <a:solidFill>
                  <a:srgbClr val="7A3D8B"/>
                </a:solidFill>
              </a:rPr>
              <a:t>5 ОБЯЗАТЕЛЬНЫХ МОДУЛЕЙ И 1 МОДУЛЬ ПО </a:t>
            </a:r>
            <a:r>
              <a:rPr lang="ru-RU" sz="2400" dirty="0" smtClean="0">
                <a:solidFill>
                  <a:srgbClr val="7A3D8B"/>
                </a:solidFill>
              </a:rPr>
              <a:t>ВЫБОРУ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2400" dirty="0" smtClean="0">
              <a:solidFill>
                <a:srgbClr val="7A3D8B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>
                <a:solidFill>
                  <a:srgbClr val="F05F0E"/>
                </a:solidFill>
              </a:rPr>
              <a:t>В КАЖДОМ СЕМЕСТРЕ ПРЕДУСМОТРЕНО ПРОХОЖДЕНИЕ ПРАКТИКИ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44" y="6580"/>
            <a:ext cx="1160256" cy="72275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2881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2391070" y="225275"/>
            <a:ext cx="4536505" cy="1008112"/>
          </a:xfrm>
          <a:prstGeom prst="roundRect">
            <a:avLst/>
          </a:prstGeom>
          <a:solidFill>
            <a:srgbClr val="7A3D8B"/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ПРАКТИКИ</a:t>
            </a:r>
            <a:endParaRPr lang="ru-RU" sz="3200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29330" y="1484784"/>
            <a:ext cx="7459991" cy="864096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7A3D8B"/>
                </a:solidFill>
              </a:rPr>
              <a:t>УЧЕБНАЯ</a:t>
            </a:r>
            <a:r>
              <a:rPr lang="ru-RU" sz="3200" b="1" dirty="0">
                <a:solidFill>
                  <a:srgbClr val="7A3D8B"/>
                </a:solidFill>
              </a:rPr>
              <a:t> </a:t>
            </a:r>
            <a:r>
              <a:rPr lang="ru-RU" sz="3200" b="1" dirty="0" smtClean="0">
                <a:solidFill>
                  <a:srgbClr val="7A3D8B"/>
                </a:solidFill>
              </a:rPr>
              <a:t>ПРАКТИКА</a:t>
            </a:r>
            <a:endParaRPr lang="ru-RU" sz="3200" b="1" dirty="0">
              <a:solidFill>
                <a:srgbClr val="7A3D8B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29328" y="2348880"/>
            <a:ext cx="7459991" cy="579975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9000"/>
            </a:scheme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7A3D8B"/>
                </a:solidFill>
              </a:rPr>
              <a:t>НАУЧНО-ИССЛЕДОВАТЕЛЬСКАЯ РАБОТА</a:t>
            </a:r>
            <a:endParaRPr lang="ru-RU" sz="2000" dirty="0">
              <a:solidFill>
                <a:srgbClr val="7A3D8B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44" y="6580"/>
            <a:ext cx="1160256" cy="722751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934324" y="3212976"/>
            <a:ext cx="7459991" cy="1002125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A3D8B"/>
                </a:solidFill>
              </a:rPr>
              <a:t>ПРОИЗВОДСТВЕННАЯ ПРАКТИКА</a:t>
            </a:r>
            <a:endParaRPr lang="ru-RU" sz="2800" b="1" dirty="0">
              <a:solidFill>
                <a:srgbClr val="7A3D8B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929329" y="4215100"/>
            <a:ext cx="7459991" cy="576064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9000"/>
            </a:scheme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7A3D8B"/>
                </a:solidFill>
              </a:rPr>
              <a:t>ПЕДАГОГИЧЕСКАЯ ПРАКТИКА</a:t>
            </a:r>
            <a:endParaRPr lang="ru-RU" sz="2000" dirty="0">
              <a:solidFill>
                <a:srgbClr val="7A3D8B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929326" y="4791164"/>
            <a:ext cx="7459991" cy="504056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9000"/>
            </a:scheme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7A3D8B"/>
                </a:solidFill>
              </a:rPr>
              <a:t>ПРАКТИКА В ПРОФИЛЬНЫХ ОРГАНИЗАЦИЯХ</a:t>
            </a:r>
            <a:endParaRPr lang="ru-RU" sz="2000" dirty="0">
              <a:solidFill>
                <a:srgbClr val="7A3D8B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28956" y="5305981"/>
            <a:ext cx="7459991" cy="504056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9000"/>
            </a:scheme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7A3D8B"/>
                </a:solidFill>
              </a:rPr>
              <a:t>НАУЧНО-ИССЛЕДОВАТЕЛЬСКАЯ ПРАКТИКА</a:t>
            </a:r>
            <a:endParaRPr lang="ru-RU" sz="2000" dirty="0">
              <a:solidFill>
                <a:srgbClr val="7A3D8B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928957" y="5810037"/>
            <a:ext cx="7459991" cy="504056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9000"/>
            </a:scheme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7A3D8B"/>
                </a:solidFill>
              </a:rPr>
              <a:t>ПРЕДДИПЛОМНАЯ ПРАКТИКА</a:t>
            </a:r>
            <a:endParaRPr lang="ru-RU" sz="2000" dirty="0">
              <a:solidFill>
                <a:srgbClr val="7A3D8B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105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44" y="6580"/>
            <a:ext cx="1160256" cy="722751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1019525" y="729330"/>
            <a:ext cx="7416824" cy="2069477"/>
          </a:xfrm>
          <a:prstGeom prst="roundRect">
            <a:avLst/>
          </a:prstGeom>
          <a:solidFill>
            <a:srgbClr val="7A3D8B"/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ЦЕЛЬ МАГИСТЕРСКОЙ ПРОГРАММЫ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9004" y="3501008"/>
            <a:ext cx="8277866" cy="2952328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>
                <a:solidFill>
                  <a:srgbClr val="7A3D8B"/>
                </a:solidFill>
              </a:rPr>
              <a:t>ПОДГОТОВКА КВАЛИФИЦИРОВАННЫХ ПСИХОЛОГОВ-КОНСУЛЬТАНТОВ КОНКУРЕНТНОСПОСОБНЫХ НА РЫНКЕ ТРУДА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2776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052807" y="123945"/>
            <a:ext cx="5510918" cy="791384"/>
          </a:xfrm>
          <a:prstGeom prst="roundRect">
            <a:avLst/>
          </a:prstGeom>
          <a:solidFill>
            <a:srgbClr val="7A3D8B"/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НАШИ ПАРТНЁРЫ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44" y="6580"/>
            <a:ext cx="1160256" cy="722751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189002" y="915329"/>
            <a:ext cx="903649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Wingdings" pitchFamily="2" charset="2"/>
              <a:buChar char="ü"/>
            </a:pPr>
            <a:r>
              <a:rPr lang="ru-RU" sz="1900" dirty="0" smtClean="0"/>
              <a:t>ФКУ </a:t>
            </a:r>
            <a:r>
              <a:rPr lang="ru-RU" sz="1900" dirty="0"/>
              <a:t>УРАЛЬСКИЙ ФИЛИАЛ ФКУ «ЦЕНТР ЭКСТРЕННОЙ ПСИХОЛОГИЧЕСКОЙ ПОМОЩИ МЧС РОССИИ</a:t>
            </a:r>
            <a:r>
              <a:rPr lang="ru-RU" sz="1900" dirty="0" smtClean="0"/>
              <a:t>»</a:t>
            </a:r>
          </a:p>
          <a:p>
            <a:pPr marL="342900" indent="-342900" fontAlgn="base">
              <a:buFont typeface="Wingdings" pitchFamily="2" charset="2"/>
              <a:buChar char="ü"/>
            </a:pPr>
            <a:endParaRPr lang="ru-RU" sz="1900" dirty="0" smtClean="0"/>
          </a:p>
          <a:p>
            <a:pPr marL="342900" indent="-342900" fontAlgn="base">
              <a:buFont typeface="Wingdings" pitchFamily="2" charset="2"/>
              <a:buChar char="ü"/>
            </a:pPr>
            <a:r>
              <a:rPr lang="ru-RU" sz="1900" dirty="0">
                <a:latin typeface="Palatino Linotype" pitchFamily="18" charset="0"/>
              </a:rPr>
              <a:t>ЦЕНТР ВНЕШКОЛЬНОЙ РАБОТЫ «СПЕКТР</a:t>
            </a:r>
            <a:r>
              <a:rPr lang="ru-RU" sz="1900" dirty="0" smtClean="0">
                <a:latin typeface="Palatino Linotype" pitchFamily="18" charset="0"/>
              </a:rPr>
              <a:t>»</a:t>
            </a:r>
          </a:p>
          <a:p>
            <a:pPr marL="342900" indent="-342900" fontAlgn="base">
              <a:buFont typeface="Wingdings" pitchFamily="2" charset="2"/>
              <a:buChar char="ü"/>
            </a:pPr>
            <a:endParaRPr lang="ru-RU" sz="1900" dirty="0" smtClean="0">
              <a:latin typeface="Palatino Linotype" pitchFamily="18" charset="0"/>
            </a:endParaRPr>
          </a:p>
          <a:p>
            <a:pPr marL="342900" indent="-342900" fontAlgn="base">
              <a:buFont typeface="Wingdings" pitchFamily="2" charset="2"/>
              <a:buChar char="ü"/>
            </a:pPr>
            <a:r>
              <a:rPr lang="ru-RU" sz="1900" dirty="0" smtClean="0">
                <a:latin typeface="Palatino Linotype" pitchFamily="18" charset="0"/>
              </a:rPr>
              <a:t>РЕАБИЛИТАЦИЯ ДОКТОРА ВОЛКОВОЙ</a:t>
            </a:r>
          </a:p>
          <a:p>
            <a:pPr marL="342900" indent="-342900" fontAlgn="base">
              <a:buFont typeface="Wingdings" pitchFamily="2" charset="2"/>
              <a:buChar char="ü"/>
            </a:pPr>
            <a:endParaRPr lang="ru-RU" sz="1900" dirty="0" smtClean="0">
              <a:latin typeface="Palatino Linotype" pitchFamily="18" charset="0"/>
            </a:endParaRPr>
          </a:p>
          <a:p>
            <a:pPr marL="342900" indent="-342900" fontAlgn="base">
              <a:buFont typeface="Wingdings" pitchFamily="2" charset="2"/>
              <a:buChar char="ü"/>
            </a:pPr>
            <a:r>
              <a:rPr lang="ru-RU" sz="1900" dirty="0" smtClean="0">
                <a:latin typeface="Palatino Linotype" pitchFamily="18" charset="0"/>
              </a:rPr>
              <a:t>ПАО «СКБ-БАНК»</a:t>
            </a:r>
          </a:p>
          <a:p>
            <a:pPr marL="342900" indent="-342900" fontAlgn="base">
              <a:buFont typeface="Wingdings" pitchFamily="2" charset="2"/>
              <a:buChar char="ü"/>
            </a:pPr>
            <a:endParaRPr lang="ru-RU" sz="1900" cap="all" dirty="0" smtClean="0"/>
          </a:p>
          <a:p>
            <a:pPr marL="342900" lvl="0" indent="-342900" fontAlgn="base">
              <a:buFont typeface="Wingdings" pitchFamily="2" charset="2"/>
              <a:buChar char="ü"/>
            </a:pPr>
            <a:r>
              <a:rPr lang="ru-RU" sz="1900" dirty="0"/>
              <a:t>ЦЕНТР ПСИХОЛОГИЧЕСКОЙ РАБОТЫ ФКУ «ОБЪЕДИНЕННОЕ СТРАТЕГИЧЕСКОЕ КОМАНДИРОВАНИЕ ЦЕНТРАЛЬНОГО ВОЕННОГО ОКРУГА</a:t>
            </a:r>
            <a:r>
              <a:rPr lang="ru-RU" sz="1900" dirty="0" smtClean="0"/>
              <a:t>»</a:t>
            </a:r>
            <a:endParaRPr lang="ru-RU" sz="1900" cap="all" dirty="0" smtClean="0"/>
          </a:p>
          <a:p>
            <a:pPr lvl="0" fontAlgn="base"/>
            <a:endParaRPr lang="ru-RU" sz="1900" dirty="0" smtClean="0"/>
          </a:p>
          <a:p>
            <a:pPr marL="342900" indent="-342900" fontAlgn="base">
              <a:buFont typeface="Wingdings" pitchFamily="2" charset="2"/>
              <a:buChar char="ü"/>
            </a:pPr>
            <a:r>
              <a:rPr lang="ru-RU" sz="1900" dirty="0"/>
              <a:t>ШКОЛА ИНТЕРНАТ №</a:t>
            </a:r>
            <a:r>
              <a:rPr lang="ru-RU" sz="1900" dirty="0" smtClean="0"/>
              <a:t>17</a:t>
            </a:r>
          </a:p>
          <a:p>
            <a:pPr fontAlgn="base"/>
            <a:endParaRPr lang="ru-RU" sz="1900" dirty="0"/>
          </a:p>
          <a:p>
            <a:pPr marL="342900" indent="-342900" fontAlgn="base">
              <a:buFont typeface="Wingdings" pitchFamily="2" charset="2"/>
              <a:buChar char="ü"/>
            </a:pPr>
            <a:r>
              <a:rPr lang="ru-RU" sz="1900" dirty="0"/>
              <a:t>ПСИХОЛОГИЧЕСКИЙ ЦЕНТР «ОБЫКНОВЕННОЕ ЧУДО</a:t>
            </a:r>
            <a:r>
              <a:rPr lang="ru-RU" sz="1900" dirty="0" smtClean="0"/>
              <a:t>»</a:t>
            </a:r>
            <a:endParaRPr lang="ru-RU" sz="1900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5614377"/>
            <a:ext cx="983590" cy="98928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683202"/>
            <a:ext cx="955550" cy="96331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0962" y="5666910"/>
            <a:ext cx="941852" cy="935814"/>
          </a:xfrm>
          <a:prstGeom prst="rect">
            <a:avLst/>
          </a:prstGeom>
        </p:spPr>
      </p:pic>
      <p:pic>
        <p:nvPicPr>
          <p:cNvPr id="9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376" y="5614377"/>
            <a:ext cx="1034937" cy="10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1160" y="5890490"/>
            <a:ext cx="2235709" cy="48271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5692251"/>
            <a:ext cx="938575" cy="88513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16421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1748880" y="73669"/>
            <a:ext cx="5703440" cy="1296144"/>
          </a:xfrm>
          <a:prstGeom prst="roundRect">
            <a:avLst/>
          </a:prstGeom>
          <a:solidFill>
            <a:srgbClr val="7A3D8B"/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ВОЗМОЖНОСТИ ДЛЯ СТУДЕНТОВ</a:t>
            </a:r>
          </a:p>
        </p:txBody>
      </p:sp>
      <p:sp>
        <p:nvSpPr>
          <p:cNvPr id="10" name="Скругленный прямоугольник 11">
            <a:extLst>
              <a:ext uri="{FF2B5EF4-FFF2-40B4-BE49-F238E27FC236}">
                <a16:creationId xmlns="" xmlns:a16="http://schemas.microsoft.com/office/drawing/2014/main" id="{10E20627-1D99-4263-A13A-985661B9F607}"/>
              </a:ext>
            </a:extLst>
          </p:cNvPr>
          <p:cNvSpPr/>
          <p:nvPr/>
        </p:nvSpPr>
        <p:spPr>
          <a:xfrm>
            <a:off x="1283175" y="2708920"/>
            <a:ext cx="6529185" cy="1134930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УЧАСТИЕ В УНИКАЛЬНЫХ ПРОЕКТАХ ДЕПАРТАМЕНТА ПСИХОЛОГИИ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59632" y="1484784"/>
            <a:ext cx="6552728" cy="1136697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ПРОХОЖДЕНИЕ ПРАКТИКИ В ОРГАНИЗАЦИЯХ-ПАРТНЕРАХ С ПОСЛЕДУЮЩИМ ТРУДОУСТРОЙСТВОМ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44" y="6580"/>
            <a:ext cx="1160256" cy="72275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77071"/>
            <a:ext cx="3888433" cy="25927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4866" y="4077071"/>
            <a:ext cx="3887736" cy="259309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43766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1259632" y="1484784"/>
            <a:ext cx="6552728" cy="1152128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УЧАСТИЕ В НАУЧНЫХ КОНФЕРЕНЦИЯХ, СТИПЕНДИАЛЬНЫХ КОНКУРСАХ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44" y="6580"/>
            <a:ext cx="1160256" cy="722751"/>
          </a:xfrm>
          <a:prstGeom prst="rect">
            <a:avLst/>
          </a:prstGeom>
        </p:spPr>
      </p:pic>
      <p:sp>
        <p:nvSpPr>
          <p:cNvPr id="7" name="Скругленный прямоугольник 11">
            <a:extLst>
              <a:ext uri="{FF2B5EF4-FFF2-40B4-BE49-F238E27FC236}">
                <a16:creationId xmlns="" xmlns:a16="http://schemas.microsoft.com/office/drawing/2014/main" id="{10E20627-1D99-4263-A13A-985661B9F607}"/>
              </a:ext>
            </a:extLst>
          </p:cNvPr>
          <p:cNvSpPr/>
          <p:nvPr/>
        </p:nvSpPr>
        <p:spPr>
          <a:xfrm>
            <a:off x="1282631" y="2726118"/>
            <a:ext cx="6529729" cy="1134930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СТУДЕНТЫ ПОБЕДИТЕЛИ МЕЖДУНАРОДНЫХ И РЕГИОНАЛЬНЫХ КОНКУРСОВ НАУЧНО-ИССЛЕДОВАТЕЛЬСКИХ РАБОТ  </a:t>
            </a:r>
            <a:endParaRPr lang="ru-RU" sz="20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936830"/>
            <a:ext cx="2016224" cy="287654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4" y="3936830"/>
            <a:ext cx="1990708" cy="286369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973" y="3992413"/>
            <a:ext cx="4032046" cy="2688556"/>
          </a:xfrm>
          <a:prstGeom prst="rect">
            <a:avLst/>
          </a:prstGeom>
        </p:spPr>
      </p:pic>
      <p:sp>
        <p:nvSpPr>
          <p:cNvPr id="15" name="Скругленный прямоугольник 14"/>
          <p:cNvSpPr/>
          <p:nvPr/>
        </p:nvSpPr>
        <p:spPr>
          <a:xfrm>
            <a:off x="1748880" y="73669"/>
            <a:ext cx="5703440" cy="1296144"/>
          </a:xfrm>
          <a:prstGeom prst="roundRect">
            <a:avLst/>
          </a:prstGeom>
          <a:solidFill>
            <a:srgbClr val="7A3D8B"/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ВОЗМОЖНОСТИ ДЛЯ СТУДЕНТОВ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925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112" y="0"/>
            <a:ext cx="1835696" cy="1143499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2734269" y="182859"/>
            <a:ext cx="3744416" cy="777779"/>
          </a:xfrm>
          <a:prstGeom prst="roundRect">
            <a:avLst/>
          </a:prstGeom>
          <a:solidFill>
            <a:srgbClr val="7A3D8B">
              <a:alpha val="66000"/>
            </a:srgb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ПРИЁМ 2020!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99592" y="4365104"/>
            <a:ext cx="7704856" cy="2393261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15 КОНТРАКТНЫХ МЕСТ</a:t>
            </a:r>
          </a:p>
          <a:p>
            <a:pPr algn="ctr">
              <a:spcBef>
                <a:spcPct val="20000"/>
              </a:spcBef>
            </a:pPr>
            <a:endParaRPr lang="ru-RU" sz="2000" b="1" u="sng" dirty="0" smtClean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ru-RU" sz="2000" b="1" u="sng" dirty="0" smtClean="0">
                <a:solidFill>
                  <a:schemeClr val="bg1"/>
                </a:solidFill>
              </a:rPr>
              <a:t>СТОИМОСТЬ </a:t>
            </a:r>
            <a:endParaRPr lang="en-US" sz="2000" b="1" u="sng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ru-RU" b="1" dirty="0">
                <a:solidFill>
                  <a:schemeClr val="tx1"/>
                </a:solidFill>
              </a:rPr>
              <a:t>до </a:t>
            </a:r>
            <a:r>
              <a:rPr lang="ru-RU" b="1" dirty="0" smtClean="0">
                <a:solidFill>
                  <a:schemeClr val="tx1"/>
                </a:solidFill>
              </a:rPr>
              <a:t>39 </a:t>
            </a:r>
            <a:r>
              <a:rPr lang="ru-RU" b="1" dirty="0">
                <a:solidFill>
                  <a:schemeClr val="tx1"/>
                </a:solidFill>
              </a:rPr>
              <a:t>баллов – </a:t>
            </a:r>
            <a:r>
              <a:rPr lang="ru-RU" b="1" dirty="0" smtClean="0">
                <a:solidFill>
                  <a:schemeClr val="tx1"/>
                </a:solidFill>
              </a:rPr>
              <a:t>159 500 </a:t>
            </a:r>
            <a:r>
              <a:rPr lang="ru-RU" b="1" dirty="0">
                <a:solidFill>
                  <a:schemeClr val="tx1"/>
                </a:solidFill>
              </a:rPr>
              <a:t>руб./год</a:t>
            </a:r>
          </a:p>
          <a:p>
            <a:pPr algn="ctr">
              <a:spcBef>
                <a:spcPct val="20000"/>
              </a:spcBef>
            </a:pPr>
            <a:r>
              <a:rPr lang="ru-RU" b="1" dirty="0">
                <a:solidFill>
                  <a:schemeClr val="tx1"/>
                </a:solidFill>
              </a:rPr>
              <a:t>от </a:t>
            </a:r>
            <a:r>
              <a:rPr lang="ru-RU" b="1" dirty="0" smtClean="0">
                <a:solidFill>
                  <a:schemeClr val="tx1"/>
                </a:solidFill>
              </a:rPr>
              <a:t>40 </a:t>
            </a:r>
            <a:r>
              <a:rPr lang="ru-RU" b="1" dirty="0">
                <a:solidFill>
                  <a:schemeClr val="tx1"/>
                </a:solidFill>
              </a:rPr>
              <a:t>баллов – </a:t>
            </a:r>
            <a:r>
              <a:rPr lang="ru-RU" b="1" dirty="0" smtClean="0">
                <a:solidFill>
                  <a:schemeClr val="tx1"/>
                </a:solidFill>
              </a:rPr>
              <a:t>130 </a:t>
            </a:r>
            <a:r>
              <a:rPr lang="ru-RU" b="1" dirty="0">
                <a:solidFill>
                  <a:schemeClr val="tx1"/>
                </a:solidFill>
              </a:rPr>
              <a:t>000 руб./</a:t>
            </a:r>
            <a:r>
              <a:rPr lang="ru-RU" b="1" dirty="0" smtClean="0">
                <a:solidFill>
                  <a:schemeClr val="tx1"/>
                </a:solidFill>
              </a:rPr>
              <a:t>год</a:t>
            </a:r>
          </a:p>
          <a:p>
            <a:pPr algn="ctr">
              <a:spcBef>
                <a:spcPct val="20000"/>
              </a:spcBef>
            </a:pPr>
            <a:r>
              <a:rPr lang="ru-RU" sz="1600" dirty="0" smtClean="0"/>
              <a:t>предоставляется общежитие</a:t>
            </a:r>
            <a:endParaRPr lang="ru-RU" sz="16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81481" y="1160975"/>
            <a:ext cx="7649992" cy="717397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9000"/>
            </a:scheme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A3D8B"/>
                </a:solidFill>
              </a:rPr>
              <a:t>ПСИХОЛОГИЧЕСКОЕ И ОРГАНИЗАЦИОННОЕ КОНСУЛЬТИРОВАНИЕ</a:t>
            </a:r>
            <a:endParaRPr lang="ru-RU" sz="2400" dirty="0">
              <a:solidFill>
                <a:srgbClr val="7A3D8B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8100" y="2129370"/>
            <a:ext cx="4176464" cy="806402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ФОРМА ОБУЧЕНИЯ: ОЧНАЯ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84895" y="2129370"/>
            <a:ext cx="4176464" cy="806402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СРОК ОБУЧЕНИЯ: </a:t>
            </a:r>
          </a:p>
          <a:p>
            <a:pPr algn="ctr"/>
            <a:r>
              <a:rPr lang="ru-RU" sz="2400" b="1" dirty="0" smtClean="0"/>
              <a:t>2 ГОДА</a:t>
            </a:r>
            <a:endParaRPr lang="ru-RU" sz="2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71600" y="3068960"/>
            <a:ext cx="7560840" cy="1152128"/>
          </a:xfrm>
          <a:prstGeom prst="roundRect">
            <a:avLst/>
          </a:prstGeom>
          <a:solidFill>
            <a:srgbClr val="7A3D8B">
              <a:alpha val="66000"/>
            </a:srgb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8 БЮДЖЕТНЫХ МЕСТ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9647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3112" y="0"/>
            <a:ext cx="1835696" cy="1143499"/>
          </a:xfrm>
          <a:prstGeom prst="rect">
            <a:avLst/>
          </a:prstGeom>
        </p:spPr>
      </p:pic>
      <p:sp>
        <p:nvSpPr>
          <p:cNvPr id="10" name="Скругленный прямоугольник 9"/>
          <p:cNvSpPr/>
          <p:nvPr/>
        </p:nvSpPr>
        <p:spPr>
          <a:xfrm>
            <a:off x="2734269" y="182859"/>
            <a:ext cx="3744416" cy="777779"/>
          </a:xfrm>
          <a:prstGeom prst="roundRect">
            <a:avLst/>
          </a:prstGeom>
          <a:solidFill>
            <a:srgbClr val="7A3D8B">
              <a:alpha val="66000"/>
            </a:srgb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/>
              <a:t>ПРИЁМ 2020!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99592" y="5157192"/>
            <a:ext cx="7704856" cy="1601173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20000"/>
              </a:spcBef>
            </a:pPr>
            <a:r>
              <a:rPr lang="ru-RU" sz="2800" b="1" u="sng" dirty="0" smtClean="0">
                <a:solidFill>
                  <a:schemeClr val="bg1"/>
                </a:solidFill>
              </a:rPr>
              <a:t>МИНИМАЛЬНЫЕ ПРОХОДНЫЕ БАЛЛЫ:</a:t>
            </a:r>
          </a:p>
          <a:p>
            <a:pPr algn="ctr">
              <a:spcBef>
                <a:spcPct val="2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20 баллов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81481" y="1160975"/>
            <a:ext cx="7649992" cy="717397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9000"/>
            </a:scheme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7A3D8B"/>
                </a:solidFill>
              </a:rPr>
              <a:t>ПСИХОЛОГИЧЕСКОЕ И ОРГАНИЗАЦИОННОЕ КОНСУЛЬТИРОВАНИЕ</a:t>
            </a:r>
            <a:endParaRPr lang="ru-RU" sz="2400" dirty="0">
              <a:solidFill>
                <a:srgbClr val="7A3D8B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8100" y="2129370"/>
            <a:ext cx="4176464" cy="806402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ФОРМА ОБУЧЕНИЯ: ОЧНАЯ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84895" y="2129370"/>
            <a:ext cx="4176464" cy="806402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/>
              <a:t>СРОК ОБУЧЕНИЯ: </a:t>
            </a:r>
          </a:p>
          <a:p>
            <a:pPr algn="ctr"/>
            <a:r>
              <a:rPr lang="ru-RU" sz="2400" b="1" dirty="0" smtClean="0"/>
              <a:t>2 ГОДА</a:t>
            </a:r>
            <a:endParaRPr lang="ru-RU" sz="2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71600" y="3068960"/>
            <a:ext cx="7560840" cy="1944216"/>
          </a:xfrm>
          <a:prstGeom prst="roundRect">
            <a:avLst/>
          </a:prstGeom>
          <a:solidFill>
            <a:srgbClr val="7A3D8B">
              <a:alpha val="66000"/>
            </a:srgb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u="sng" dirty="0" smtClean="0">
                <a:solidFill>
                  <a:schemeClr val="bg1"/>
                </a:solidFill>
              </a:rPr>
              <a:t>ВСТУПИТЕЛЬНЫЕ ИСПЫТАНИЯ:</a:t>
            </a:r>
          </a:p>
          <a:p>
            <a:pPr algn="ctr"/>
            <a:r>
              <a:rPr lang="ru-RU" sz="3200" b="1" dirty="0">
                <a:solidFill>
                  <a:schemeClr val="bg1"/>
                </a:solidFill>
              </a:rPr>
              <a:t>к</a:t>
            </a:r>
            <a:r>
              <a:rPr lang="ru-RU" sz="3200" b="1" dirty="0" smtClean="0">
                <a:solidFill>
                  <a:schemeClr val="bg1"/>
                </a:solidFill>
              </a:rPr>
              <a:t>омпьютерное тестирование по психологии (дистанционно)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1951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09" y="2483837"/>
            <a:ext cx="1600225" cy="154895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2484744"/>
            <a:ext cx="1513891" cy="154895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5680544"/>
            <a:ext cx="1141197" cy="1141197"/>
          </a:xfrm>
          <a:prstGeom prst="rect">
            <a:avLst/>
          </a:prstGeom>
        </p:spPr>
      </p:pic>
      <p:sp>
        <p:nvSpPr>
          <p:cNvPr id="18" name="Скругленный прямоугольник 17"/>
          <p:cNvSpPr/>
          <p:nvPr/>
        </p:nvSpPr>
        <p:spPr>
          <a:xfrm>
            <a:off x="1944576" y="2325482"/>
            <a:ext cx="2592288" cy="1865667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/>
              <a:t>Печёркина Анна Александровна</a:t>
            </a:r>
          </a:p>
          <a:p>
            <a:pPr algn="ctr"/>
            <a:r>
              <a:rPr lang="ru-RU" sz="1400" dirty="0"/>
              <a:t>Директор департамента психологии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79</a:t>
            </a:r>
            <a:r>
              <a:rPr lang="en-US" b="1" dirty="0">
                <a:solidFill>
                  <a:schemeClr val="tx1"/>
                </a:solidFill>
              </a:rPr>
              <a:t>apa@mail.ru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92155" y="5698366"/>
            <a:ext cx="3401607" cy="1105554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9000"/>
            </a:scheme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ГРУППА «ОБРАЗОВАНИЕ-ПСИХОЛОГ»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vk.com/</a:t>
            </a:r>
            <a:r>
              <a:rPr lang="en-US" sz="1600" dirty="0" err="1">
                <a:solidFill>
                  <a:schemeClr val="tx1"/>
                </a:solidFill>
              </a:rPr>
              <a:t>psy_urfu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997522" y="5680544"/>
            <a:ext cx="3430462" cy="1123376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9000"/>
            </a:scheme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ГОРЯЧАЯ ЛИНИЯ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Уральского </a:t>
            </a:r>
            <a:r>
              <a:rPr lang="ru-RU" sz="1400" dirty="0">
                <a:solidFill>
                  <a:schemeClr val="tx1"/>
                </a:solidFill>
              </a:rPr>
              <a:t>гуманитарного института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по приёму 2020 года</a:t>
            </a:r>
          </a:p>
          <a:p>
            <a:pPr algn="ctr"/>
            <a:r>
              <a:rPr lang="ru-RU" b="1" u="sng" dirty="0">
                <a:solidFill>
                  <a:schemeClr val="tx1"/>
                </a:solidFill>
              </a:rPr>
              <a:t> </a:t>
            </a:r>
            <a:r>
              <a:rPr lang="ru-RU" b="1" u="sng" dirty="0" smtClean="0">
                <a:solidFill>
                  <a:schemeClr val="tx1"/>
                </a:solidFill>
              </a:rPr>
              <a:t>8-905-800-35-95</a:t>
            </a:r>
            <a:endParaRPr lang="ru-RU" b="1" u="sng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-1" y="37371"/>
            <a:ext cx="2763627" cy="515611"/>
          </a:xfrm>
          <a:prstGeom prst="roundRect">
            <a:avLst/>
          </a:prstGeom>
          <a:solidFill>
            <a:srgbClr val="7A3D8B"/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КОНТАКТЫ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333028" y="2302283"/>
            <a:ext cx="2679716" cy="1888866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/>
              <a:t>Власова Кристина Николаевна</a:t>
            </a:r>
          </a:p>
          <a:p>
            <a:pPr algn="ctr"/>
            <a:r>
              <a:rPr lang="ru-RU" sz="1600" dirty="0"/>
              <a:t>Специалист отборочной комиссии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k.vlacova@yandex.ru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8-922-028-46-28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2189" y="4309754"/>
            <a:ext cx="8769350" cy="129698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9000"/>
            </a:scheme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 b="1" u="sng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000" b="1" u="sng" dirty="0">
                <a:solidFill>
                  <a:schemeClr val="tx1"/>
                </a:solidFill>
              </a:rPr>
              <a:t>САЙТ ОБРАЗОВАТЕЛЬНОЙ ПРОГРАММЫ</a:t>
            </a:r>
          </a:p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https://programms.edu.urfu.ru/ru/8931</a:t>
            </a:r>
            <a:r>
              <a:rPr lang="en-US" sz="2000" dirty="0" smtClean="0">
                <a:solidFill>
                  <a:schemeClr val="tx1"/>
                </a:solidFill>
              </a:rPr>
              <a:t>/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ru-RU" sz="2000" b="1" u="sng" dirty="0" smtClean="0">
                <a:solidFill>
                  <a:schemeClr val="tx1"/>
                </a:solidFill>
              </a:rPr>
              <a:t>САЙТ </a:t>
            </a:r>
            <a:r>
              <a:rPr lang="ru-RU" sz="2000" b="1" u="sng" dirty="0">
                <a:solidFill>
                  <a:schemeClr val="tx1"/>
                </a:solidFill>
              </a:rPr>
              <a:t>ДЕПАРТАМЕНТА ПСИХОЛОГИИ</a:t>
            </a:r>
          </a:p>
          <a:p>
            <a:pPr algn="ctr">
              <a:defRPr/>
            </a:pPr>
            <a:r>
              <a:rPr lang="en-US" sz="2000" dirty="0">
                <a:solidFill>
                  <a:schemeClr val="tx1"/>
                </a:solidFill>
              </a:rPr>
              <a:t>psy-urgi.urfu.ru/</a:t>
            </a:r>
            <a:r>
              <a:rPr lang="en-US" sz="2000" dirty="0" err="1">
                <a:solidFill>
                  <a:schemeClr val="tx1"/>
                </a:solidFill>
              </a:rPr>
              <a:t>ru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endParaRPr lang="ru-RU" sz="20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ru-RU" sz="2000" b="1" u="sng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66232" y="620687"/>
            <a:ext cx="4822191" cy="1548955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u="sng" dirty="0" err="1" smtClean="0"/>
              <a:t>Пермякова</a:t>
            </a:r>
            <a:r>
              <a:rPr lang="ru-RU" sz="2000" b="1" u="sng" dirty="0" smtClean="0"/>
              <a:t> Маргарита Евгеньевна</a:t>
            </a:r>
            <a:endParaRPr lang="ru-RU" sz="2000" b="1" u="sng" dirty="0"/>
          </a:p>
          <a:p>
            <a:pPr algn="ctr"/>
            <a:r>
              <a:rPr lang="ru-RU" sz="1600" dirty="0" smtClean="0"/>
              <a:t>Руководитель образовательной программы</a:t>
            </a:r>
            <a:endParaRPr lang="ru-RU" sz="1600" dirty="0"/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m.e.permiakova@urfu.ru</a:t>
            </a:r>
          </a:p>
          <a:p>
            <a:pPr algn="ctr"/>
            <a:r>
              <a:rPr lang="ru-RU" b="1" dirty="0">
                <a:solidFill>
                  <a:schemeClr val="tx1"/>
                </a:solidFill>
              </a:rPr>
              <a:t>8</a:t>
            </a:r>
            <a:r>
              <a:rPr lang="ru-RU" b="1" dirty="0" smtClean="0">
                <a:solidFill>
                  <a:schemeClr val="tx1"/>
                </a:solidFill>
              </a:rPr>
              <a:t>-961-777-37-25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75" y="5867085"/>
            <a:ext cx="798916" cy="77774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319" y="632719"/>
            <a:ext cx="1554118" cy="154895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649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19525" y="729330"/>
            <a:ext cx="7416824" cy="2069477"/>
          </a:xfrm>
          <a:prstGeom prst="roundRect">
            <a:avLst/>
          </a:prstGeom>
          <a:solidFill>
            <a:srgbClr val="7A3D8B"/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ЦЕЛЬ МАГИСТЕРСКОЙ ПРОГРАММЫ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44" y="6580"/>
            <a:ext cx="1160256" cy="722751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589004" y="3501008"/>
            <a:ext cx="8277866" cy="2952328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7A3D8B"/>
                </a:solidFill>
              </a:rPr>
              <a:t>ОБЕСПЕЧИТЬ ЗНАНИЕ И ПОНИМАНИЕ СУТИ  ПСИХОЛОГИЧЕСКОЙ ПОМОЩИ, ЦЕЛЕЙ, МЕТОДОВ И СРЕДСТВ РАЗНЫХ ВИДОВ ПСИХОЛОГИЧЕСКОГО КОНСУЛЬТИРОВАНИЯ И ПСИХОТЕРАПИИ</a:t>
            </a:r>
            <a:endParaRPr lang="ru-RU" sz="2800" b="1" dirty="0">
              <a:solidFill>
                <a:srgbClr val="7A3D8B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6652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44" y="6580"/>
            <a:ext cx="1160256" cy="722751"/>
          </a:xfrm>
          <a:prstGeom prst="rect">
            <a:avLst/>
          </a:prstGeom>
        </p:spPr>
      </p:pic>
      <p:sp>
        <p:nvSpPr>
          <p:cNvPr id="5" name="Скругленный прямоугольник 4"/>
          <p:cNvSpPr/>
          <p:nvPr/>
        </p:nvSpPr>
        <p:spPr>
          <a:xfrm>
            <a:off x="1019525" y="729330"/>
            <a:ext cx="7416824" cy="2069477"/>
          </a:xfrm>
          <a:prstGeom prst="roundRect">
            <a:avLst/>
          </a:prstGeom>
          <a:solidFill>
            <a:srgbClr val="7A3D8B"/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/>
              <a:t>ЦЕЛЬ МАГИСТЕРСКОЙ ПРОГРАММЫ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89004" y="3501008"/>
            <a:ext cx="8277866" cy="2952328"/>
          </a:xfrm>
          <a:prstGeom prst="roundRect">
            <a:avLst/>
          </a:prstGeom>
          <a:solidFill>
            <a:schemeClr val="bg1">
              <a:alpha val="70000"/>
            </a:scheme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7A3D8B"/>
                </a:solidFill>
              </a:rPr>
              <a:t>СФОРМИРОВАТЬ ПРАКТИЧЕСКИЕ НАВЫКИ </a:t>
            </a:r>
            <a:r>
              <a:rPr lang="ru-RU" sz="3600" b="1" dirty="0">
                <a:solidFill>
                  <a:srgbClr val="7A3D8B"/>
                </a:solidFill>
              </a:rPr>
              <a:t>ПСИХОЛОГА-КОНСУЛЬТАНТА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25027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619672" y="188641"/>
            <a:ext cx="6192688" cy="1944216"/>
          </a:xfrm>
          <a:prstGeom prst="roundRect">
            <a:avLst/>
          </a:prstGeom>
          <a:solidFill>
            <a:srgbClr val="7A3D8B"/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ПОЧЕМУ </a:t>
            </a:r>
            <a:r>
              <a:rPr lang="ru-RU" sz="3600" b="1" dirty="0" smtClean="0"/>
              <a:t>НУЖНО </a:t>
            </a:r>
            <a:r>
              <a:rPr lang="ru-RU" sz="3600" b="1" dirty="0"/>
              <a:t>ПОСТУПАТЬ ИМЕННО </a:t>
            </a:r>
            <a:endParaRPr lang="ru-RU" sz="3600" b="1" dirty="0" smtClean="0"/>
          </a:p>
          <a:p>
            <a:pPr algn="ctr"/>
            <a:r>
              <a:rPr lang="ru-RU" sz="3600" b="1" dirty="0" smtClean="0"/>
              <a:t>К </a:t>
            </a:r>
            <a:r>
              <a:rPr lang="ru-RU" sz="3600" b="1" dirty="0"/>
              <a:t>НАМ?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2356320"/>
            <a:ext cx="5126299" cy="424847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9000"/>
            </a:scheme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u="sng" dirty="0" smtClean="0">
                <a:solidFill>
                  <a:srgbClr val="7A3D8B"/>
                </a:solidFill>
              </a:rPr>
              <a:t>ПСИХОЛОГИЧЕСКОЕ </a:t>
            </a:r>
            <a:r>
              <a:rPr lang="ru-RU" sz="2400" u="sng" dirty="0">
                <a:solidFill>
                  <a:srgbClr val="7A3D8B"/>
                </a:solidFill>
              </a:rPr>
              <a:t>КОНСУЛЬТИРОВАНИЕ – </a:t>
            </a:r>
            <a:endParaRPr lang="en-US" sz="2400" u="sng" dirty="0" smtClean="0">
              <a:solidFill>
                <a:srgbClr val="7A3D8B"/>
              </a:solidFill>
            </a:endParaRPr>
          </a:p>
          <a:p>
            <a:pPr algn="ctr"/>
            <a:r>
              <a:rPr lang="ru-RU" sz="2400" dirty="0" smtClean="0">
                <a:solidFill>
                  <a:srgbClr val="7A3D8B"/>
                </a:solidFill>
              </a:rPr>
              <a:t>САМЫЙ </a:t>
            </a:r>
            <a:r>
              <a:rPr lang="ru-RU" sz="2400" dirty="0">
                <a:solidFill>
                  <a:srgbClr val="7A3D8B"/>
                </a:solidFill>
              </a:rPr>
              <a:t>ВОСТРЕБОВАННЫЙ ВИД ДЕЯТЕЛЬНОСТИ ПСИХОЛОГА, ОНО ВХОДИТ ВО ВСЕ СПИСКИ </a:t>
            </a:r>
            <a:r>
              <a:rPr lang="ru-RU" sz="2400" u="sng" dirty="0">
                <a:solidFill>
                  <a:srgbClr val="7A3D8B"/>
                </a:solidFill>
              </a:rPr>
              <a:t>«ПРОФЕССИЙ БУДУЩЕГО»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44" y="6580"/>
            <a:ext cx="1160256" cy="72275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1120" y="3315872"/>
            <a:ext cx="3493368" cy="232936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9529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44" y="6580"/>
            <a:ext cx="1160256" cy="722751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1619672" y="188641"/>
            <a:ext cx="6192688" cy="1944216"/>
          </a:xfrm>
          <a:prstGeom prst="roundRect">
            <a:avLst/>
          </a:prstGeom>
          <a:solidFill>
            <a:srgbClr val="7A3D8B"/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ПОЧЕМУ </a:t>
            </a:r>
            <a:r>
              <a:rPr lang="ru-RU" sz="3600" b="1" dirty="0" smtClean="0"/>
              <a:t>НУЖНО </a:t>
            </a:r>
            <a:r>
              <a:rPr lang="ru-RU" sz="3600" b="1" dirty="0"/>
              <a:t>ПОСТУПАТЬ ИМЕННО </a:t>
            </a:r>
            <a:endParaRPr lang="ru-RU" sz="3600" b="1" dirty="0" smtClean="0"/>
          </a:p>
          <a:p>
            <a:pPr algn="ctr"/>
            <a:r>
              <a:rPr lang="ru-RU" sz="3600" b="1" dirty="0" smtClean="0"/>
              <a:t>К </a:t>
            </a:r>
            <a:r>
              <a:rPr lang="ru-RU" sz="3600" b="1" dirty="0"/>
              <a:t>НАМ?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375064"/>
            <a:ext cx="3600400" cy="2400736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/>
        </p:nvSpPr>
        <p:spPr>
          <a:xfrm>
            <a:off x="179512" y="2356320"/>
            <a:ext cx="5126299" cy="424847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9000"/>
            </a:scheme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7A3D8B"/>
                </a:solidFill>
              </a:rPr>
              <a:t>ВОЗМОЖНОСТЬ УЧИТЬСЯ У </a:t>
            </a:r>
            <a:r>
              <a:rPr lang="ru-RU" sz="2400" dirty="0" smtClean="0">
                <a:solidFill>
                  <a:srgbClr val="7A3D8B"/>
                </a:solidFill>
              </a:rPr>
              <a:t>ПРОФЕССИОНАЛОВ</a:t>
            </a:r>
            <a:r>
              <a:rPr lang="en-US" sz="2400" smtClean="0">
                <a:solidFill>
                  <a:srgbClr val="7A3D8B"/>
                </a:solidFill>
              </a:rPr>
              <a:t>-</a:t>
            </a:r>
            <a:r>
              <a:rPr lang="ru-RU" sz="2400" smtClean="0">
                <a:solidFill>
                  <a:srgbClr val="7A3D8B"/>
                </a:solidFill>
              </a:rPr>
              <a:t>ПРАКТИКОВ </a:t>
            </a:r>
            <a:r>
              <a:rPr lang="ru-RU" sz="2400" dirty="0">
                <a:solidFill>
                  <a:srgbClr val="7A3D8B"/>
                </a:solidFill>
              </a:rPr>
              <a:t>С БОЛЬШИМ ОПЫТОМ КОНСУЛЬТАТИВНОЙ РАБОТЫ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82548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44" y="6580"/>
            <a:ext cx="1160256" cy="722751"/>
          </a:xfrm>
          <a:prstGeom prst="rect">
            <a:avLst/>
          </a:prstGeom>
        </p:spPr>
      </p:pic>
      <p:sp>
        <p:nvSpPr>
          <p:cNvPr id="9" name="Скругленный прямоугольник 8"/>
          <p:cNvSpPr/>
          <p:nvPr/>
        </p:nvSpPr>
        <p:spPr>
          <a:xfrm>
            <a:off x="1619672" y="188641"/>
            <a:ext cx="6192688" cy="1944216"/>
          </a:xfrm>
          <a:prstGeom prst="roundRect">
            <a:avLst/>
          </a:prstGeom>
          <a:solidFill>
            <a:srgbClr val="7A3D8B"/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ПОЧЕМУ </a:t>
            </a:r>
            <a:r>
              <a:rPr lang="ru-RU" sz="3600" b="1" dirty="0" smtClean="0"/>
              <a:t>НУЖНО </a:t>
            </a:r>
            <a:r>
              <a:rPr lang="ru-RU" sz="3600" b="1" dirty="0"/>
              <a:t>ПОСТУПАТЬ ИМЕННО </a:t>
            </a:r>
            <a:endParaRPr lang="ru-RU" sz="3600" b="1" dirty="0" smtClean="0"/>
          </a:p>
          <a:p>
            <a:pPr algn="ctr"/>
            <a:r>
              <a:rPr lang="ru-RU" sz="3600" b="1" dirty="0" smtClean="0"/>
              <a:t>К </a:t>
            </a:r>
            <a:r>
              <a:rPr lang="ru-RU" sz="3600" b="1" dirty="0"/>
              <a:t>НАМ?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2356320"/>
            <a:ext cx="5126299" cy="424847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9000"/>
            </a:scheme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7A3D8B"/>
                </a:solidFill>
              </a:rPr>
              <a:t>ПРОФЕССИОНАЛЬНЫЕ ПСИХОЛОГИЧЕСКИЕ ЗНАНИЯ И ПРАКТИЧЕСКИЕ НАВЫКИ ПРИГОДЯТСЯ В ЛЮБОЙ СФЕРЕ ДЕЯТЕЛЬНОСТИ, А ТАК ЖЕ В ЛИЧНОЙ ЖИЗНИ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363860"/>
            <a:ext cx="3553400" cy="236939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6739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761619" y="216714"/>
            <a:ext cx="7416824" cy="908030"/>
          </a:xfrm>
          <a:prstGeom prst="roundRect">
            <a:avLst/>
          </a:prstGeom>
          <a:solidFill>
            <a:srgbClr val="7A3D8B"/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ПРЕИМУЩЕСТВ</a:t>
            </a:r>
            <a:r>
              <a:rPr lang="ru-RU" sz="3200" b="1" dirty="0"/>
              <a:t>А</a:t>
            </a:r>
            <a:r>
              <a:rPr lang="ru-RU" sz="3200" b="1" dirty="0" smtClean="0"/>
              <a:t> </a:t>
            </a:r>
            <a:r>
              <a:rPr lang="ru-RU" sz="3200" b="1" dirty="0"/>
              <a:t>ПРОГРАММЫ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997" y="1268760"/>
            <a:ext cx="8964488" cy="254588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9000"/>
            </a:scheme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05F0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j-lt"/>
              </a:rPr>
              <a:t>МЫ ГОТОВИМ ПРОФЕССИОНАЛОВ </a:t>
            </a:r>
            <a:endParaRPr lang="ru-RU" sz="2800" b="1" dirty="0" smtClean="0">
              <a:solidFill>
                <a:srgbClr val="F05F0E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j-lt"/>
            </a:endParaRPr>
          </a:p>
          <a:p>
            <a:pPr algn="ctr"/>
            <a:r>
              <a:rPr lang="ru-RU" sz="2800" b="1" dirty="0" smtClean="0">
                <a:solidFill>
                  <a:srgbClr val="F05F0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j-lt"/>
              </a:rPr>
              <a:t>ШИРОКОГО </a:t>
            </a:r>
            <a:r>
              <a:rPr lang="ru-RU" sz="2800" b="1" dirty="0">
                <a:solidFill>
                  <a:srgbClr val="F05F0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j-lt"/>
              </a:rPr>
              <a:t>ПРОФИЛЯ: </a:t>
            </a:r>
          </a:p>
          <a:p>
            <a:pPr algn="ctr"/>
            <a:r>
              <a:rPr lang="ru-RU" sz="2800" dirty="0" smtClean="0">
                <a:solidFill>
                  <a:srgbClr val="7A3D8B"/>
                </a:solidFill>
              </a:rPr>
              <a:t>от  </a:t>
            </a:r>
            <a:r>
              <a:rPr lang="ru-RU" sz="2800" dirty="0">
                <a:solidFill>
                  <a:srgbClr val="7A3D8B"/>
                </a:solidFill>
              </a:rPr>
              <a:t>психолога-консультанта до специалиста службы по работе с персоналом в государственных и коммерческих </a:t>
            </a:r>
            <a:r>
              <a:rPr lang="ru-RU" sz="2800" dirty="0" smtClean="0">
                <a:solidFill>
                  <a:srgbClr val="7A3D8B"/>
                </a:solidFill>
              </a:rPr>
              <a:t>организациях</a:t>
            </a:r>
            <a:endParaRPr lang="ru-RU" sz="3200" dirty="0">
              <a:solidFill>
                <a:srgbClr val="7A3D8B"/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44" y="6580"/>
            <a:ext cx="1160256" cy="722751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71557" y="3999758"/>
            <a:ext cx="8964488" cy="254588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59000"/>
            </a:scheme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rgbClr val="F05F0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j-lt"/>
              </a:rPr>
              <a:t>МЫ ОБУЧАЕМ ВСЕМ ОСНОВНЫМ ВИДАМ </a:t>
            </a:r>
            <a:r>
              <a:rPr lang="ru-RU" sz="2800" b="1" dirty="0" smtClean="0">
                <a:solidFill>
                  <a:srgbClr val="F05F0E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j-lt"/>
              </a:rPr>
              <a:t>КОНСУЛЬТИРОВАНИЯ:</a:t>
            </a:r>
            <a:endParaRPr lang="ru-RU" sz="2800" b="1" dirty="0">
              <a:solidFill>
                <a:srgbClr val="F05F0E"/>
              </a:solidFill>
              <a:effectLst>
                <a:outerShdw blurRad="63500" dist="38100" dir="5400000" algn="t" rotWithShape="0">
                  <a:prstClr val="black">
                    <a:alpha val="25000"/>
                  </a:prstClr>
                </a:outerShdw>
              </a:effectLst>
              <a:latin typeface="+mj-lt"/>
            </a:endParaRPr>
          </a:p>
          <a:p>
            <a:pPr lvl="0" algn="ctr" fontAlgn="base"/>
            <a:r>
              <a:rPr lang="ru-RU" sz="2800" dirty="0">
                <a:solidFill>
                  <a:srgbClr val="7A3D8B"/>
                </a:solidFill>
              </a:rPr>
              <a:t>и</a:t>
            </a:r>
            <a:r>
              <a:rPr lang="ru-RU" sz="2800" dirty="0" smtClean="0">
                <a:solidFill>
                  <a:srgbClr val="7A3D8B"/>
                </a:solidFill>
              </a:rPr>
              <a:t>ндивидуальному</a:t>
            </a:r>
            <a:r>
              <a:rPr lang="ru-RU" sz="2800" dirty="0">
                <a:solidFill>
                  <a:srgbClr val="7A3D8B"/>
                </a:solidFill>
              </a:rPr>
              <a:t>, групповому, семейному, профессиональному, организационному, возрастно-психологическому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806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619672" y="188640"/>
            <a:ext cx="6048672" cy="1499394"/>
          </a:xfrm>
          <a:prstGeom prst="roundRect">
            <a:avLst/>
          </a:prstGeom>
          <a:solidFill>
            <a:srgbClr val="7A3D8B">
              <a:alpha val="80000"/>
            </a:srgbClr>
          </a:solidFill>
          <a:ln>
            <a:solidFill>
              <a:srgbClr val="7A3D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/>
              <a:t>ЧЕМУ ВЫ НАУЧИТЕСЬ?</a:t>
            </a:r>
          </a:p>
        </p:txBody>
      </p:sp>
      <p:sp>
        <p:nvSpPr>
          <p:cNvPr id="7" name="Скругленный прямоугольник 5">
            <a:extLst>
              <a:ext uri="{FF2B5EF4-FFF2-40B4-BE49-F238E27FC236}">
                <a16:creationId xmlns="" xmlns:a16="http://schemas.microsoft.com/office/drawing/2014/main" id="{81A4AC9E-74DC-4C8A-BA23-A5B8DEE4ECB4}"/>
              </a:ext>
            </a:extLst>
          </p:cNvPr>
          <p:cNvSpPr/>
          <p:nvPr/>
        </p:nvSpPr>
        <p:spPr>
          <a:xfrm>
            <a:off x="160978" y="1844824"/>
            <a:ext cx="4323588" cy="2099347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ru-RU" sz="2000" b="1" dirty="0" smtClean="0">
                <a:solidFill>
                  <a:schemeClr val="bg1"/>
                </a:solidFill>
              </a:rPr>
              <a:t>ОСНОВНЫМ ВИДАМ КОНСУЛЬТИРОВАНИЯ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744" y="6580"/>
            <a:ext cx="1160256" cy="722751"/>
          </a:xfrm>
          <a:prstGeom prst="rect">
            <a:avLst/>
          </a:prstGeom>
        </p:spPr>
      </p:pic>
      <p:sp>
        <p:nvSpPr>
          <p:cNvPr id="8" name="Скругленный прямоугольник 5">
            <a:extLst>
              <a:ext uri="{FF2B5EF4-FFF2-40B4-BE49-F238E27FC236}">
                <a16:creationId xmlns="" xmlns:a16="http://schemas.microsoft.com/office/drawing/2014/main" id="{81A4AC9E-74DC-4C8A-BA23-A5B8DEE4ECB4}"/>
              </a:ext>
            </a:extLst>
          </p:cNvPr>
          <p:cNvSpPr/>
          <p:nvPr/>
        </p:nvSpPr>
        <p:spPr>
          <a:xfrm>
            <a:off x="4669480" y="1844824"/>
            <a:ext cx="4323588" cy="2099347"/>
          </a:xfrm>
          <a:prstGeom prst="roundRect">
            <a:avLst/>
          </a:prstGeom>
          <a:solidFill>
            <a:srgbClr val="F05F0E">
              <a:alpha val="66000"/>
            </a:srgbClr>
          </a:solidFill>
          <a:ln>
            <a:solidFill>
              <a:srgbClr val="F05F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/>
            <a:r>
              <a:rPr lang="ru-RU" sz="2000" b="1" dirty="0">
                <a:solidFill>
                  <a:schemeClr val="bg1"/>
                </a:solidFill>
              </a:rPr>
              <a:t>РАЗРАБАТЫВАТЬ И ПРОВОДИТЬ ТРЕНИНГИ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2042" y="4077072"/>
            <a:ext cx="3634875" cy="259228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7736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7|0.8|1.3|1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0.9|1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0.9|1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0.9|1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5|1.5|1.7|2|2.4|2.4|2.1|2.3|2.4|2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4|1.5|2.2|1.7|2.7|1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4|1.5|2.2|1.7|2.7|1.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3|2.4|1.2|3.2|1.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5|1.6|1.9|1.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4|2.9|3.4|3.4|3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.1|0.9|1|0.9|1|0.9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4|2.9|3.4|3.4|3.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4|2.9|3.4|3.4|3.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9|1.8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1.9|1.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|0.9|0.8|0.9|1|0.8|1|1.5|2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0.9|1.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1983</TotalTime>
  <Words>682</Words>
  <Application>Microsoft Office PowerPoint</Application>
  <PresentationFormat>Экран (4:3)</PresentationFormat>
  <Paragraphs>176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Исполнительная</vt:lpstr>
      <vt:lpstr>ДЕПАРТАМЕНТ ПСИХОЛОГИИ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ПСИХОЛОГИИ</dc:title>
  <dc:creator>ULTRAVOLT</dc:creator>
  <cp:lastModifiedBy>ULTRAVOLT</cp:lastModifiedBy>
  <cp:revision>456</cp:revision>
  <dcterms:created xsi:type="dcterms:W3CDTF">2020-04-20T08:23:41Z</dcterms:created>
  <dcterms:modified xsi:type="dcterms:W3CDTF">2020-05-14T10:03:13Z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851367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