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image22.jpg" ContentType="image/jpeg"/>
  <Override PartName="/ppt/media/image23.jpg" ContentType="image/jpeg"/>
  <Override PartName="/ppt/media/image24.jpg" ContentType="image/jpeg"/>
  <Override PartName="/ppt/tags/tag17.xml" ContentType="application/vnd.openxmlformats-officedocument.presentationml.tags+xml"/>
  <Override PartName="/ppt/media/image34.jpg" ContentType="image/jpeg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sldIdLst>
    <p:sldId id="342" r:id="rId2"/>
    <p:sldId id="283" r:id="rId3"/>
    <p:sldId id="352" r:id="rId4"/>
    <p:sldId id="357" r:id="rId5"/>
    <p:sldId id="337" r:id="rId6"/>
    <p:sldId id="358" r:id="rId7"/>
    <p:sldId id="359" r:id="rId8"/>
    <p:sldId id="360" r:id="rId9"/>
    <p:sldId id="361" r:id="rId10"/>
    <p:sldId id="319" r:id="rId11"/>
    <p:sldId id="362" r:id="rId12"/>
    <p:sldId id="363" r:id="rId13"/>
    <p:sldId id="332" r:id="rId14"/>
    <p:sldId id="364" r:id="rId15"/>
    <p:sldId id="343" r:id="rId16"/>
    <p:sldId id="365" r:id="rId17"/>
    <p:sldId id="370" r:id="rId18"/>
    <p:sldId id="366" r:id="rId19"/>
    <p:sldId id="367" r:id="rId20"/>
    <p:sldId id="372" r:id="rId21"/>
    <p:sldId id="329" r:id="rId22"/>
    <p:sldId id="368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гарита Пермякова" initials="МП" lastIdx="1" clrIdx="0">
    <p:extLst>
      <p:ext uri="{19B8F6BF-5375-455C-9EA6-DF929625EA0E}">
        <p15:presenceInfo xmlns:p15="http://schemas.microsoft.com/office/powerpoint/2012/main" xmlns="" userId="b9bde1cf1709b4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3D8B"/>
    <a:srgbClr val="964BAB"/>
    <a:srgbClr val="F05F0E"/>
    <a:srgbClr val="6D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9" autoAdjust="0"/>
  </p:normalViewPr>
  <p:slideViewPr>
    <p:cSldViewPr>
      <p:cViewPr>
        <p:scale>
          <a:sx n="118" d="100"/>
          <a:sy n="118" d="100"/>
        </p:scale>
        <p:origin x="-142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4E6C0-F7EF-4E49-9D41-EF64340E34CE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F578-C74B-4701-9C33-534AD72DC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3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CF578-C74B-4701-9C33-534AD72DCB7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54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CF578-C74B-4701-9C33-534AD72DCB7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54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CF578-C74B-4701-9C33-534AD72DCB7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54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CF578-C74B-4701-9C33-534AD72DCB7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96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CF578-C74B-4701-9C33-534AD72DCB7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9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CF578-C74B-4701-9C33-534AD72DCB7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2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6FD796A-098B-4BF9-8A40-3887EA7A6C8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CB06001-A089-445C-9596-0C7533BA72C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split orient="vert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6.jpeg"/><Relationship Id="rId11" Type="http://schemas.microsoft.com/office/2007/relationships/hdphoto" Target="../media/hdphoto3.wdp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0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772400" cy="80553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05F0E"/>
                </a:solidFill>
              </a:rPr>
              <a:t>ДЕПАРТАМЕНТ ПСИХОЛОГИИ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626" y="2060848"/>
            <a:ext cx="8856984" cy="1152129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Магистратура по направлению 38.04.03 Управление персоналом</a:t>
            </a:r>
            <a:endParaRPr lang="en-US" sz="4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F05F0E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«Технологии в управлении персоналом»</a:t>
            </a:r>
          </a:p>
          <a:p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b="1" dirty="0">
              <a:solidFill>
                <a:srgbClr val="F05F0E"/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3995936" y="116632"/>
            <a:ext cx="1364364" cy="1309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655"/>
            <a:ext cx="9144000" cy="25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321185"/>
            <a:ext cx="8784976" cy="103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endParaRPr lang="ru-RU" sz="2600" b="1" dirty="0">
              <a:solidFill>
                <a:srgbClr val="F05F0E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7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72526" y="188640"/>
            <a:ext cx="5703440" cy="1296144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Возможности для студентов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5" y="1556792"/>
            <a:ext cx="5832647" cy="1152128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Участие в </a:t>
            </a:r>
            <a:r>
              <a:rPr lang="ru-RU" sz="2000" b="1" dirty="0">
                <a:solidFill>
                  <a:schemeClr val="bg1"/>
                </a:solidFill>
              </a:rPr>
              <a:t>семинарах и мастер-классах, проводимых ведущими специалистами – практиками в области управления персоналом Екатеринбурга и России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40717" y="2861320"/>
            <a:ext cx="5832647" cy="1152128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Участие в </a:t>
            </a:r>
            <a:r>
              <a:rPr lang="ru-RU" sz="2000" b="1" dirty="0">
                <a:solidFill>
                  <a:schemeClr val="bg1"/>
                </a:solidFill>
              </a:rPr>
              <a:t>проектах преподавателей кафедры и в создании, защите собственных проектов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717" y="4221088"/>
            <a:ext cx="5832647" cy="1152128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Участие в </a:t>
            </a:r>
            <a:r>
              <a:rPr lang="ru-RU" sz="2000" b="1" dirty="0">
                <a:solidFill>
                  <a:schemeClr val="bg1"/>
                </a:solidFill>
              </a:rPr>
              <a:t>научно-практических конференциях, проводимых по инициативе и с участием кафедры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04" y="5525616"/>
            <a:ext cx="5832647" cy="1152128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Участие в </a:t>
            </a:r>
            <a:r>
              <a:rPr lang="ru-RU" sz="2000" b="1" dirty="0">
                <a:solidFill>
                  <a:schemeClr val="bg1"/>
                </a:solidFill>
              </a:rPr>
              <a:t>научных исследованиях и подготовке научных публикаций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E40EBF2-BA55-4959-A1B2-5D1DBF557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2681486"/>
            <a:ext cx="2912542" cy="2914843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72526" y="188640"/>
            <a:ext cx="5703440" cy="1296144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Проекты с участием магистрантов</a:t>
            </a:r>
            <a:endParaRPr lang="ru-RU" sz="32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FA5D6408-12D1-4773-96EA-FCAED0D3B89B}"/>
              </a:ext>
            </a:extLst>
          </p:cNvPr>
          <p:cNvGrpSpPr/>
          <p:nvPr/>
        </p:nvGrpSpPr>
        <p:grpSpPr>
          <a:xfrm>
            <a:off x="250115" y="1677453"/>
            <a:ext cx="2521686" cy="2687651"/>
            <a:chOff x="1071244" y="2096655"/>
            <a:chExt cx="2133804" cy="2595418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35878520-EBBA-4E7B-8B49-A95A74EE1892}"/>
                </a:ext>
              </a:extLst>
            </p:cNvPr>
            <p:cNvSpPr/>
            <p:nvPr/>
          </p:nvSpPr>
          <p:spPr>
            <a:xfrm>
              <a:off x="1071244" y="2096655"/>
              <a:ext cx="2133804" cy="2595418"/>
            </a:xfrm>
            <a:prstGeom prst="rect">
              <a:avLst/>
            </a:prstGeom>
            <a:gradFill>
              <a:gsLst>
                <a:gs pos="0">
                  <a:srgbClr val="EBF1EF"/>
                </a:gs>
                <a:gs pos="100000">
                  <a:srgbClr val="D0D9D6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A65076E6-23FB-4C82-BF98-F1CD58DA6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418" b="71875" l="29977" r="57292">
                          <a14:foregroundMark x1="38214" y1="55671" x2="35359" y2="58738"/>
                          <a14:foregroundMark x1="33179" y1="63976" x2="35166" y2="59172"/>
                          <a14:foregroundMark x1="32735" y1="63310" x2="30131" y2="70949"/>
                          <a14:foregroundMark x1="30266" y1="71383" x2="56964" y2="71586"/>
                          <a14:foregroundMark x1="56809" y1="71007" x2="56674" y2="68316"/>
                          <a14:foregroundMark x1="55459" y1="65770" x2="52894" y2="60417"/>
                          <a14:foregroundMark x1="52064" y1="58218" x2="49113" y2="56713"/>
                          <a14:foregroundMark x1="38368" y1="56192" x2="44020" y2="63542"/>
                          <a14:foregroundMark x1="50559" y1="60995" x2="44271" y2="65856"/>
                          <a14:foregroundMark x1="37153" y1="61198" x2="37982" y2="68171"/>
                          <a14:foregroundMark x1="33661" y1="66377" x2="39043" y2="69705"/>
                          <a14:backgroundMark x1="52353" y1="33738" x2="52797" y2="37095"/>
                          <a14:backgroundMark x1="52797" y1="41088" x2="53086" y2="43200"/>
                          <a14:backgroundMark x1="52797" y1="53733" x2="53086" y2="58160"/>
                          <a14:backgroundMark x1="53125" y1="45573" x2="52546" y2="42824"/>
                          <a14:backgroundMark x1="52025" y1="40799" x2="51968" y2="42159"/>
                          <a14:backgroundMark x1="52218" y1="40278" x2="52450" y2="39178"/>
                          <a14:backgroundMark x1="39525" y1="53009" x2="39140" y2="53501"/>
                          <a14:backgroundMark x1="52238" y1="52228" x2="51524" y2="52980"/>
                          <a14:backgroundMark x1="52083" y1="34172" x2="52238" y2="36024"/>
                          <a14:backgroundMark x1="51505" y1="33073" x2="51890" y2="34404"/>
                          <a14:backgroundMark x1="52180" y1="42419" x2="52662" y2="43663"/>
                          <a14:backgroundMark x1="39410" y1="32350" x2="38715" y2="34172"/>
                          <a14:backgroundMark x1="35397" y1="45197" x2="35590" y2="47396"/>
                        </a14:backgroundRemoval>
                      </a14:imgEffect>
                    </a14:imgLayer>
                  </a14:imgProps>
                </a:ext>
              </a:extLst>
            </a:blip>
            <a:srcRect l="30079" t="26245" r="42668" b="28668"/>
            <a:stretch/>
          </p:blipFill>
          <p:spPr>
            <a:xfrm>
              <a:off x="1071244" y="2096655"/>
              <a:ext cx="2132546" cy="2595418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94E7B95-E064-433B-8D1A-91A3F3A7CA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677453"/>
            <a:ext cx="2734238" cy="35168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635D09F-E98F-4894-ADEA-3CFF1D59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7" y="1670330"/>
            <a:ext cx="3168352" cy="26063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19905F9-A34E-488C-9DA9-5EE26AE3891F}"/>
              </a:ext>
            </a:extLst>
          </p:cNvPr>
          <p:cNvSpPr txBox="1"/>
          <p:nvPr/>
        </p:nvSpPr>
        <p:spPr>
          <a:xfrm>
            <a:off x="277744" y="4365104"/>
            <a:ext cx="2381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A3D8B"/>
                </a:solidFill>
              </a:rPr>
              <a:t>Проект </a:t>
            </a:r>
            <a:r>
              <a:rPr lang="ru-RU" sz="1200" b="1" dirty="0" smtClean="0"/>
              <a:t>«</a:t>
            </a:r>
            <a:r>
              <a:rPr lang="ru-RU" sz="1200" b="1" dirty="0" smtClean="0">
                <a:solidFill>
                  <a:srgbClr val="611C6F"/>
                </a:solidFill>
              </a:rPr>
              <a:t>Разработка </a:t>
            </a:r>
            <a:r>
              <a:rPr lang="ru-RU" sz="1200" b="1" dirty="0">
                <a:solidFill>
                  <a:srgbClr val="611C6F"/>
                </a:solidFill>
              </a:rPr>
              <a:t>методики оценки управленческих компетенций» выполнен по заказу Правительства Свердловской </a:t>
            </a:r>
            <a:r>
              <a:rPr lang="ru-RU" sz="1200" b="1" dirty="0" smtClean="0">
                <a:solidFill>
                  <a:srgbClr val="611C6F"/>
                </a:solidFill>
              </a:rPr>
              <a:t>области»</a:t>
            </a:r>
          </a:p>
          <a:p>
            <a:pPr algn="ctr"/>
            <a:r>
              <a:rPr lang="ru-RU" sz="1200" dirty="0">
                <a:solidFill>
                  <a:srgbClr val="611C6F"/>
                </a:solidFill>
              </a:rPr>
              <a:t>Руководитель </a:t>
            </a:r>
          </a:p>
          <a:p>
            <a:pPr algn="ctr"/>
            <a:r>
              <a:rPr lang="ru-RU" sz="1200" dirty="0">
                <a:solidFill>
                  <a:srgbClr val="611C6F"/>
                </a:solidFill>
              </a:rPr>
              <a:t>Токарева Ю.А. </a:t>
            </a:r>
          </a:p>
          <a:p>
            <a:pPr algn="ctr"/>
            <a:r>
              <a:rPr lang="ru-RU" sz="1200" dirty="0">
                <a:solidFill>
                  <a:srgbClr val="611C6F"/>
                </a:solidFill>
              </a:rPr>
              <a:t>Доктор психологических наук, </a:t>
            </a:r>
            <a:r>
              <a:rPr lang="ru-RU" sz="1200" dirty="0" smtClean="0">
                <a:solidFill>
                  <a:srgbClr val="611C6F"/>
                </a:solidFill>
              </a:rPr>
              <a:t>доцент</a:t>
            </a:r>
            <a:endParaRPr lang="ru-RU" sz="1200" dirty="0">
              <a:solidFill>
                <a:srgbClr val="611C6F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5F47F65C-4886-448C-B78E-62B1C92F5401}"/>
              </a:ext>
            </a:extLst>
          </p:cNvPr>
          <p:cNvSpPr/>
          <p:nvPr/>
        </p:nvSpPr>
        <p:spPr>
          <a:xfrm>
            <a:off x="2758029" y="5194264"/>
            <a:ext cx="29640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611C6F"/>
                </a:solidFill>
              </a:rPr>
              <a:t>Проект "</a:t>
            </a:r>
            <a:r>
              <a:rPr lang="ru-RU" sz="1200" b="1" dirty="0" err="1" smtClean="0">
                <a:solidFill>
                  <a:srgbClr val="611C6F"/>
                </a:solidFill>
              </a:rPr>
              <a:t>Геймификация</a:t>
            </a:r>
            <a:r>
              <a:rPr lang="ru-RU" sz="1200" b="1" dirty="0" smtClean="0">
                <a:solidFill>
                  <a:srgbClr val="611C6F"/>
                </a:solidFill>
              </a:rPr>
              <a:t> </a:t>
            </a:r>
            <a:r>
              <a:rPr lang="ru-RU" sz="1200" b="1" dirty="0">
                <a:solidFill>
                  <a:srgbClr val="611C6F"/>
                </a:solidFill>
              </a:rPr>
              <a:t>в управлении </a:t>
            </a:r>
            <a:r>
              <a:rPr lang="ru-RU" sz="1200" b="1" dirty="0" smtClean="0">
                <a:solidFill>
                  <a:srgbClr val="611C6F"/>
                </a:solidFill>
              </a:rPr>
              <a:t>персоналом» </a:t>
            </a:r>
            <a:r>
              <a:rPr lang="ru-RU" sz="1200" dirty="0" smtClean="0">
                <a:solidFill>
                  <a:srgbClr val="611C6F"/>
                </a:solidFill>
              </a:rPr>
              <a:t>Руководители</a:t>
            </a:r>
          </a:p>
          <a:p>
            <a:pPr algn="ctr"/>
            <a:r>
              <a:rPr lang="ru-RU" sz="1200" dirty="0">
                <a:solidFill>
                  <a:srgbClr val="611C6F"/>
                </a:solidFill>
              </a:rPr>
              <a:t>Токарева Ю.А. </a:t>
            </a:r>
          </a:p>
          <a:p>
            <a:pPr algn="ctr"/>
            <a:r>
              <a:rPr lang="ru-RU" sz="1200" dirty="0">
                <a:solidFill>
                  <a:srgbClr val="611C6F"/>
                </a:solidFill>
              </a:rPr>
              <a:t>Доктор психологических </a:t>
            </a:r>
            <a:r>
              <a:rPr lang="ru-RU" sz="1200" dirty="0" smtClean="0">
                <a:solidFill>
                  <a:srgbClr val="611C6F"/>
                </a:solidFill>
              </a:rPr>
              <a:t>наук, доцент</a:t>
            </a:r>
          </a:p>
          <a:p>
            <a:pPr algn="ctr"/>
            <a:r>
              <a:rPr lang="ru-RU" sz="1200" dirty="0">
                <a:solidFill>
                  <a:srgbClr val="611C6F"/>
                </a:solidFill>
              </a:rPr>
              <a:t>Казакова М.И</a:t>
            </a:r>
            <a:r>
              <a:rPr lang="ru-RU" sz="1200" dirty="0" smtClean="0">
                <a:solidFill>
                  <a:srgbClr val="611C6F"/>
                </a:solidFill>
              </a:rPr>
              <a:t>.</a:t>
            </a:r>
            <a:endParaRPr lang="ru-RU" sz="1200" dirty="0">
              <a:solidFill>
                <a:srgbClr val="611C6F"/>
              </a:solidFill>
            </a:endParaRPr>
          </a:p>
          <a:p>
            <a:pPr algn="ctr"/>
            <a:r>
              <a:rPr lang="ru-RU" sz="1200" dirty="0" smtClean="0">
                <a:solidFill>
                  <a:srgbClr val="611C6F"/>
                </a:solidFill>
              </a:rPr>
              <a:t>Кандидат философских наук, доцент</a:t>
            </a:r>
            <a:endParaRPr lang="ru-RU" sz="1200" dirty="0">
              <a:solidFill>
                <a:srgbClr val="611C6F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F47F65C-4886-448C-B78E-62B1C92F5401}"/>
              </a:ext>
            </a:extLst>
          </p:cNvPr>
          <p:cNvSpPr/>
          <p:nvPr/>
        </p:nvSpPr>
        <p:spPr>
          <a:xfrm>
            <a:off x="5898296" y="4281045"/>
            <a:ext cx="2964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611C6F"/>
                </a:solidFill>
              </a:rPr>
              <a:t>Проект «Команда </a:t>
            </a:r>
            <a:r>
              <a:rPr lang="ru-RU" sz="1200" b="1" dirty="0">
                <a:solidFill>
                  <a:srgbClr val="611C6F"/>
                </a:solidFill>
              </a:rPr>
              <a:t>под </a:t>
            </a:r>
            <a:r>
              <a:rPr lang="ru-RU" sz="1200" b="1" dirty="0" smtClean="0">
                <a:solidFill>
                  <a:srgbClr val="611C6F"/>
                </a:solidFill>
              </a:rPr>
              <a:t>ключ</a:t>
            </a:r>
            <a:r>
              <a:rPr lang="ru-RU" sz="1200" dirty="0" smtClean="0">
                <a:solidFill>
                  <a:srgbClr val="611C6F"/>
                </a:solidFill>
              </a:rPr>
              <a:t>»</a:t>
            </a:r>
            <a:endParaRPr lang="ru-RU" sz="1200" dirty="0">
              <a:solidFill>
                <a:srgbClr val="611C6F"/>
              </a:solidFill>
            </a:endParaRPr>
          </a:p>
          <a:p>
            <a:pPr algn="ctr"/>
            <a:r>
              <a:rPr lang="ru-RU" sz="1200" dirty="0" smtClean="0">
                <a:solidFill>
                  <a:srgbClr val="611C6F"/>
                </a:solidFill>
              </a:rPr>
              <a:t>Руководители</a:t>
            </a:r>
          </a:p>
          <a:p>
            <a:pPr algn="ctr"/>
            <a:r>
              <a:rPr lang="ru-RU" sz="1200" dirty="0">
                <a:solidFill>
                  <a:srgbClr val="611C6F"/>
                </a:solidFill>
              </a:rPr>
              <a:t>Токарева Ю.А. </a:t>
            </a:r>
          </a:p>
          <a:p>
            <a:pPr algn="ctr"/>
            <a:r>
              <a:rPr lang="ru-RU" sz="1200" dirty="0">
                <a:solidFill>
                  <a:srgbClr val="611C6F"/>
                </a:solidFill>
              </a:rPr>
              <a:t>Доктор психологических </a:t>
            </a:r>
            <a:r>
              <a:rPr lang="ru-RU" sz="1200" dirty="0" smtClean="0">
                <a:solidFill>
                  <a:srgbClr val="611C6F"/>
                </a:solidFill>
              </a:rPr>
              <a:t>наук, доцент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5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72526" y="188640"/>
            <a:ext cx="5703440" cy="1296144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Участие магистрантов в конференциях</a:t>
            </a:r>
            <a:endParaRPr lang="ru-RU" sz="32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02600" y="1556792"/>
            <a:ext cx="4541408" cy="144016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ru-RU" sz="2400" dirty="0">
                <a:solidFill>
                  <a:srgbClr val="611C6F"/>
                </a:solidFill>
              </a:rPr>
              <a:t>Международные конференции (Чехия, Таиланд, Екатеринбург и </a:t>
            </a:r>
            <a:r>
              <a:rPr lang="ru-RU" sz="2400" dirty="0" smtClean="0">
                <a:solidFill>
                  <a:srgbClr val="611C6F"/>
                </a:solidFill>
              </a:rPr>
              <a:t>другие)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16016" y="1577185"/>
            <a:ext cx="4310672" cy="144016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ru-RU" sz="2400" dirty="0">
                <a:solidFill>
                  <a:srgbClr val="611C6F"/>
                </a:solidFill>
              </a:rPr>
              <a:t>Всероссийские конференции (Москва, Екатеринбург, Шадринск другие)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08147C8-7DE8-45D4-9306-6BFF56635E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91" b="33810"/>
          <a:stretch/>
        </p:blipFill>
        <p:spPr>
          <a:xfrm>
            <a:off x="251520" y="3126509"/>
            <a:ext cx="2859370" cy="17327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63" r="-24888" b="16432"/>
          <a:stretch/>
        </p:blipFill>
        <p:spPr>
          <a:xfrm>
            <a:off x="467544" y="4709180"/>
            <a:ext cx="3435384" cy="20314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96" y="3126509"/>
            <a:ext cx="2272952" cy="28170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6634B96-FF9B-42B7-BC0F-9A3F8C77B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3077428"/>
            <a:ext cx="1899576" cy="21344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A931150-7014-4639-AC6D-06A9867D26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5129443"/>
            <a:ext cx="2669949" cy="1633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0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52395" y="116632"/>
            <a:ext cx="5904656" cy="1493413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Как организовано обучение?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0247" y="1700808"/>
            <a:ext cx="8568952" cy="496855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7A3D8B"/>
                </a:solidFill>
              </a:rPr>
              <a:t>С 18.00 ДО  21.00 В БУДНИЕ ДНИ, В СУББОТУ - В УТРЕННИЕ ЧАСЫ</a:t>
            </a:r>
          </a:p>
          <a:p>
            <a:endParaRPr lang="ru-RU" sz="2400" dirty="0">
              <a:solidFill>
                <a:srgbClr val="7A3D8B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F05F0E"/>
                </a:solidFill>
              </a:rPr>
              <a:t>СЕССИИ – ЯНВАРЬ, </a:t>
            </a:r>
            <a:r>
              <a:rPr lang="ru-RU" sz="2400" dirty="0" smtClean="0">
                <a:solidFill>
                  <a:srgbClr val="F05F0E"/>
                </a:solidFill>
              </a:rPr>
              <a:t>ИЮНЬ</a:t>
            </a:r>
            <a:endParaRPr lang="ru-RU" sz="2400" dirty="0">
              <a:solidFill>
                <a:srgbClr val="7A3D8B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2400" dirty="0">
              <a:solidFill>
                <a:srgbClr val="F05F0E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7A3D8B"/>
                </a:solidFill>
              </a:rPr>
              <a:t>5 ОБЯЗАТЕЛЬНЫХ МОДУЛЕЙ И 1 МОДУЛЬ ПО </a:t>
            </a:r>
            <a:r>
              <a:rPr lang="ru-RU" sz="2400" dirty="0" smtClean="0">
                <a:solidFill>
                  <a:srgbClr val="7A3D8B"/>
                </a:solidFill>
              </a:rPr>
              <a:t>ВЫБОРУ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dirty="0" smtClean="0">
              <a:solidFill>
                <a:srgbClr val="7A3D8B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F05F0E"/>
                </a:solidFill>
              </a:rPr>
              <a:t>В КАЖДОМ СЕМЕСТРЕ ПРЕДУСМОТРЕНО ПРОХОЖДЕНИЕ ПРАКТИКИ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8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52395" y="116632"/>
            <a:ext cx="5904656" cy="1493413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Модули и дисциплины</a:t>
            </a:r>
            <a:endParaRPr lang="ru-RU" sz="3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3AE408-B6C9-44F3-983E-A50634235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1" t="28687" r="12190"/>
          <a:stretch/>
        </p:blipFill>
        <p:spPr>
          <a:xfrm>
            <a:off x="3059831" y="2996952"/>
            <a:ext cx="2952329" cy="208823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2600" y="1700808"/>
            <a:ext cx="2885224" cy="51125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611C6F"/>
                </a:solidFill>
              </a:rPr>
              <a:t>Модули программы: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611C6F"/>
                </a:solidFill>
              </a:rPr>
              <a:t>«Современные HR технологии»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611C6F"/>
                </a:solidFill>
              </a:rPr>
              <a:t>«Инновационная деятельность в управлении персоналом»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611C6F"/>
                </a:solidFill>
              </a:rPr>
              <a:t>«Управление профессиональными компетенциями»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611C6F"/>
                </a:solidFill>
              </a:rPr>
              <a:t>«Управление развитием и эффективностью персонала» и др.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4439" y="1700808"/>
            <a:ext cx="2885224" cy="51125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611C6F"/>
                </a:solidFill>
              </a:rPr>
              <a:t>Дисциплины: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611C6F"/>
                </a:solidFill>
              </a:rPr>
              <a:t>«HR аналитика»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611C6F"/>
                </a:solidFill>
              </a:rPr>
              <a:t>«Проектирование и проектная деятельность в управлении персоналом»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611C6F"/>
                </a:solidFill>
              </a:rPr>
              <a:t>«</a:t>
            </a:r>
            <a:r>
              <a:rPr lang="ru-RU" b="1" dirty="0" err="1">
                <a:solidFill>
                  <a:srgbClr val="611C6F"/>
                </a:solidFill>
              </a:rPr>
              <a:t>Цифровизация</a:t>
            </a:r>
            <a:r>
              <a:rPr lang="ru-RU" b="1" dirty="0">
                <a:solidFill>
                  <a:srgbClr val="611C6F"/>
                </a:solidFill>
              </a:rPr>
              <a:t> в системе управления персоналом»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611C6F"/>
                </a:solidFill>
              </a:rPr>
              <a:t>«Создание и сопровождение управленческой команды» и др.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9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391070" y="225275"/>
            <a:ext cx="4536505" cy="1008112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Практики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9330" y="1484784"/>
            <a:ext cx="7459991" cy="864096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A3D8B"/>
                </a:solidFill>
              </a:rPr>
              <a:t>УЧЕБНАЯ</a:t>
            </a:r>
            <a:r>
              <a:rPr lang="ru-RU" sz="3200" b="1" dirty="0">
                <a:solidFill>
                  <a:srgbClr val="7A3D8B"/>
                </a:solidFill>
              </a:rPr>
              <a:t> </a:t>
            </a:r>
            <a:r>
              <a:rPr lang="ru-RU" sz="3200" b="1" dirty="0" smtClean="0">
                <a:solidFill>
                  <a:srgbClr val="7A3D8B"/>
                </a:solidFill>
              </a:rPr>
              <a:t>ПРАКТИКА</a:t>
            </a:r>
            <a:endParaRPr lang="ru-RU" sz="3200" b="1" dirty="0">
              <a:solidFill>
                <a:srgbClr val="7A3D8B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29328" y="2348880"/>
            <a:ext cx="7459991" cy="5799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A3D8B"/>
                </a:solidFill>
              </a:rPr>
              <a:t>НАУЧНО-ИССЛЕДОВАТЕЛЬСКАЯ РАБОТА</a:t>
            </a:r>
            <a:endParaRPr lang="ru-RU" sz="2000" dirty="0">
              <a:solidFill>
                <a:srgbClr val="7A3D8B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34324" y="3212976"/>
            <a:ext cx="7459991" cy="1002125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A3D8B"/>
                </a:solidFill>
              </a:rPr>
              <a:t>ПРОИЗВОДСТВЕННАЯ ПРАКТИКА</a:t>
            </a:r>
            <a:endParaRPr lang="ru-RU" sz="2800" b="1" dirty="0">
              <a:solidFill>
                <a:srgbClr val="7A3D8B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9329" y="4215100"/>
            <a:ext cx="7459991" cy="57606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A3D8B"/>
                </a:solidFill>
              </a:rPr>
              <a:t>ПЕДАГОГИЧЕСКАЯ ПРАКТИКА</a:t>
            </a:r>
            <a:endParaRPr lang="ru-RU" sz="2000" dirty="0">
              <a:solidFill>
                <a:srgbClr val="7A3D8B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29326" y="4791164"/>
            <a:ext cx="7459991" cy="50405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A3D8B"/>
                </a:solidFill>
              </a:rPr>
              <a:t>ПРАКТИКА В ПРОФИЛЬНЫХ ОРГАНИЗАЦИЯХ</a:t>
            </a:r>
            <a:endParaRPr lang="ru-RU" sz="2000" dirty="0">
              <a:solidFill>
                <a:srgbClr val="7A3D8B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956" y="5305981"/>
            <a:ext cx="7459991" cy="50405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A3D8B"/>
                </a:solidFill>
              </a:rPr>
              <a:t>НАУЧНО-ИССЛЕДОВАТЕЛЬСКАЯ ПРАКТИКА</a:t>
            </a:r>
            <a:endParaRPr lang="ru-RU" sz="2000" dirty="0">
              <a:solidFill>
                <a:srgbClr val="7A3D8B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8957" y="5810037"/>
            <a:ext cx="7459991" cy="50405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A3D8B"/>
                </a:solidFill>
              </a:rPr>
              <a:t>ПРЕДДИПЛОМНАЯ ПРАКТИКА</a:t>
            </a:r>
            <a:endParaRPr lang="ru-RU" sz="2000" dirty="0">
              <a:solidFill>
                <a:srgbClr val="7A3D8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0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052807" y="123945"/>
            <a:ext cx="5510918" cy="1144815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Проекты и гранты ведущих преподавателей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" y="4534293"/>
            <a:ext cx="1745869" cy="1623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34293"/>
            <a:ext cx="1730328" cy="1638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66" y="1797788"/>
            <a:ext cx="1739290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" y="1766179"/>
            <a:ext cx="1745869" cy="1656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84D909-6761-4D50-801C-081140445578}"/>
              </a:ext>
            </a:extLst>
          </p:cNvPr>
          <p:cNvSpPr txBox="1"/>
          <p:nvPr/>
        </p:nvSpPr>
        <p:spPr>
          <a:xfrm>
            <a:off x="1844485" y="1394774"/>
            <a:ext cx="25834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11C6F"/>
                </a:solidFill>
              </a:rPr>
              <a:t>«Разработка методики оценки влияния глобальных экономических и социальных рисков индустрии 4.0 на психологическую безопасность и социально-психологическое благополучие работников». </a:t>
            </a:r>
            <a:r>
              <a:rPr lang="ru-RU" sz="1400" b="1" dirty="0">
                <a:solidFill>
                  <a:srgbClr val="611C6F"/>
                </a:solidFill>
              </a:rPr>
              <a:t>Руководитель </a:t>
            </a:r>
            <a:r>
              <a:rPr lang="ru-RU" sz="1400" b="1" dirty="0" err="1">
                <a:solidFill>
                  <a:srgbClr val="611C6F"/>
                </a:solidFill>
              </a:rPr>
              <a:t>Коропец</a:t>
            </a:r>
            <a:r>
              <a:rPr lang="ru-RU" sz="1400" b="1" dirty="0">
                <a:solidFill>
                  <a:srgbClr val="611C6F"/>
                </a:solidFill>
              </a:rPr>
              <a:t> О.А. </a:t>
            </a:r>
            <a:r>
              <a:rPr lang="ru-RU" sz="1400" b="1" dirty="0" err="1">
                <a:solidFill>
                  <a:srgbClr val="611C6F"/>
                </a:solidFill>
              </a:rPr>
              <a:t>к.пс.н</a:t>
            </a:r>
            <a:r>
              <a:rPr lang="ru-RU" sz="1400" b="1" dirty="0">
                <a:solidFill>
                  <a:srgbClr val="611C6F"/>
                </a:solidFill>
              </a:rPr>
              <a:t>., доцент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E9F2DCB5-4F53-4E99-AD5C-D5A831381965}"/>
              </a:ext>
            </a:extLst>
          </p:cNvPr>
          <p:cNvSpPr txBox="1">
            <a:spLocks/>
          </p:cNvSpPr>
          <p:nvPr/>
        </p:nvSpPr>
        <p:spPr>
          <a:xfrm>
            <a:off x="1844485" y="4328749"/>
            <a:ext cx="2799523" cy="211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611C6F"/>
                </a:solidFill>
              </a:rPr>
              <a:t>Научная группа «Мониторинг трансформации социально-трудовой сферы  в контексте социального загрязнения»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611C6F"/>
                </a:solidFill>
              </a:rPr>
              <a:t>(с 2017</a:t>
            </a:r>
            <a:r>
              <a:rPr lang="ru-RU" sz="1400" dirty="0" smtClean="0">
                <a:solidFill>
                  <a:srgbClr val="611C6F"/>
                </a:solidFill>
              </a:rPr>
              <a:t>).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611C6F"/>
                </a:solidFill>
              </a:rPr>
              <a:t>Руководитель Федорова А.Э. </a:t>
            </a:r>
            <a:r>
              <a:rPr lang="ru-RU" sz="1400" b="1" dirty="0" err="1">
                <a:solidFill>
                  <a:srgbClr val="611C6F"/>
                </a:solidFill>
              </a:rPr>
              <a:t>к.эк.н</a:t>
            </a:r>
            <a:r>
              <a:rPr lang="ru-RU" sz="1400" b="1" dirty="0">
                <a:solidFill>
                  <a:srgbClr val="611C6F"/>
                </a:solidFill>
              </a:rPr>
              <a:t>., доцент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611C6F"/>
              </a:solidFill>
            </a:endParaRP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46438F57-C07C-4C0C-9842-E3833B315CEB}"/>
              </a:ext>
            </a:extLst>
          </p:cNvPr>
          <p:cNvSpPr txBox="1">
            <a:spLocks/>
          </p:cNvSpPr>
          <p:nvPr/>
        </p:nvSpPr>
        <p:spPr>
          <a:xfrm>
            <a:off x="6643944" y="1437863"/>
            <a:ext cx="2655334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611C6F"/>
                </a:solidFill>
              </a:rPr>
              <a:t>Участник проекта «Разработка методики оценки влияния глобальных экономических и социальных рисков индустрии 4.0 на психологическую безопасность и социально-психологическое благополучие работников». </a:t>
            </a:r>
            <a:r>
              <a:rPr lang="ru-RU" sz="1400" b="1" dirty="0">
                <a:solidFill>
                  <a:srgbClr val="611C6F"/>
                </a:solidFill>
              </a:rPr>
              <a:t>Тимохина А.С., студент группы УГИЗМ-282805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xmlns="" id="{522658CB-2FFA-45E3-97A2-60CB3ED3F829}"/>
              </a:ext>
            </a:extLst>
          </p:cNvPr>
          <p:cNvSpPr txBox="1">
            <a:spLocks/>
          </p:cNvSpPr>
          <p:nvPr/>
        </p:nvSpPr>
        <p:spPr>
          <a:xfrm>
            <a:off x="6536727" y="4221088"/>
            <a:ext cx="2488940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611C6F"/>
                </a:solidFill>
              </a:rPr>
              <a:t>«Разработка инструментария оценки влияния социального загрязнения трудовых отношений на благополучие работников в условиях цифровизации экономики» (с 2019</a:t>
            </a:r>
            <a:r>
              <a:rPr lang="ru-RU" sz="1400" dirty="0" smtClean="0">
                <a:solidFill>
                  <a:srgbClr val="611C6F"/>
                </a:solidFill>
              </a:rPr>
              <a:t>).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611C6F"/>
                </a:solidFill>
              </a:rPr>
              <a:t>Руководитель Лысенко Е.В. к.ф.н., </a:t>
            </a:r>
            <a:r>
              <a:rPr lang="ru-RU" sz="1400" b="1" dirty="0" smtClean="0">
                <a:solidFill>
                  <a:srgbClr val="611C6F"/>
                </a:solidFill>
              </a:rPr>
              <a:t>доцент</a:t>
            </a:r>
            <a:endParaRPr lang="ru-RU" sz="1400" b="1" dirty="0">
              <a:solidFill>
                <a:srgbClr val="611C6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6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667BFD-49F7-40EB-8017-EBCD8D26CEEC}"/>
              </a:ext>
            </a:extLst>
          </p:cNvPr>
          <p:cNvSpPr/>
          <p:nvPr/>
        </p:nvSpPr>
        <p:spPr>
          <a:xfrm>
            <a:off x="4107873" y="2237590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50" dirty="0">
                <a:solidFill>
                  <a:srgbClr val="611C6F"/>
                </a:solidFill>
              </a:rPr>
              <a:t>Токарева Ю.А. </a:t>
            </a:r>
            <a:r>
              <a:rPr lang="ru-RU" sz="1350" dirty="0" err="1">
                <a:solidFill>
                  <a:srgbClr val="611C6F"/>
                </a:solidFill>
              </a:rPr>
              <a:t>д.пс.н</a:t>
            </a:r>
            <a:r>
              <a:rPr lang="ru-RU" sz="1350" dirty="0">
                <a:solidFill>
                  <a:srgbClr val="611C6F"/>
                </a:solidFill>
              </a:rPr>
              <a:t>., доцент и Лысенко Е.В. к.ф.н., доцент:</a:t>
            </a:r>
          </a:p>
          <a:p>
            <a:r>
              <a:rPr lang="ru-RU" sz="1350" dirty="0">
                <a:solidFill>
                  <a:srgbClr val="611C6F"/>
                </a:solidFill>
              </a:rPr>
              <a:t>Стажировка</a:t>
            </a:r>
            <a:r>
              <a:rPr lang="en-US" sz="1350" dirty="0">
                <a:solidFill>
                  <a:srgbClr val="611C6F"/>
                </a:solidFill>
              </a:rPr>
              <a:t> Science and Research </a:t>
            </a:r>
            <a:r>
              <a:rPr lang="en-US" sz="1350" dirty="0" err="1">
                <a:solidFill>
                  <a:srgbClr val="611C6F"/>
                </a:solidFill>
              </a:rPr>
              <a:t>Intershi</a:t>
            </a:r>
            <a:r>
              <a:rPr lang="ru-RU" sz="1350" dirty="0">
                <a:solidFill>
                  <a:srgbClr val="611C6F"/>
                </a:solidFill>
              </a:rPr>
              <a:t>р</a:t>
            </a:r>
            <a:r>
              <a:rPr lang="en-US" sz="1350" dirty="0">
                <a:solidFill>
                  <a:srgbClr val="611C6F"/>
                </a:solidFill>
              </a:rPr>
              <a:t> Program «Research and Innovative Grants», AREL University, </a:t>
            </a:r>
            <a:r>
              <a:rPr lang="ru-RU" sz="1350" dirty="0">
                <a:solidFill>
                  <a:srgbClr val="611C6F"/>
                </a:solidFill>
              </a:rPr>
              <a:t>Стамбул (Турция)</a:t>
            </a:r>
            <a:r>
              <a:rPr lang="en-US" sz="1350" dirty="0">
                <a:solidFill>
                  <a:srgbClr val="611C6F"/>
                </a:solidFill>
              </a:rPr>
              <a:t>.</a:t>
            </a:r>
            <a:endParaRPr lang="ru-RU" sz="1350" dirty="0">
              <a:solidFill>
                <a:srgbClr val="611C6F"/>
              </a:solidFill>
            </a:endParaRPr>
          </a:p>
          <a:p>
            <a:endParaRPr lang="ru-RU" sz="135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ACDA16-B783-46D0-BBB9-B8FA926338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98" y="2211693"/>
            <a:ext cx="3211421" cy="3563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982D64-180A-46C9-86F8-315712024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648814" y="4119354"/>
            <a:ext cx="2909047" cy="1658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BA2894-E484-4E10-8C01-6DA115BCD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0706" y="4119354"/>
            <a:ext cx="1713246" cy="165836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024747" y="332654"/>
            <a:ext cx="5510918" cy="1360839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Стажировки преподавателей </a:t>
            </a:r>
            <a:endParaRPr lang="ru-RU" sz="2800" b="1" dirty="0"/>
          </a:p>
          <a:p>
            <a:pPr algn="ctr">
              <a:defRPr sz="3000"/>
            </a:pPr>
            <a:r>
              <a:rPr lang="ru-RU" sz="2800" b="1" dirty="0"/>
              <a:t>за последние 3 </a:t>
            </a:r>
            <a:r>
              <a:rPr lang="ru-RU" sz="2800" b="1" dirty="0" smtClean="0"/>
              <a:t>года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842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83696" y="4730726"/>
            <a:ext cx="1804391" cy="6207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/>
              <a:t>ООО Праэкон</a:t>
            </a:r>
          </a:p>
          <a:p>
            <a:endParaRPr lang="ru-RU" b="1" i="1" dirty="0"/>
          </a:p>
          <a:p>
            <a:endParaRPr lang="ru-RU" b="1" i="1" dirty="0"/>
          </a:p>
        </p:txBody>
      </p:sp>
      <p:pic>
        <p:nvPicPr>
          <p:cNvPr id="7" name="Рисунок 22">
            <a:extLst>
              <a:ext uri="{FF2B5EF4-FFF2-40B4-BE49-F238E27FC236}">
                <a16:creationId xmlns:a16="http://schemas.microsoft.com/office/drawing/2014/main" xmlns="" id="{0734842E-6178-46C3-99FE-020DA8E8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398"/>
          <a:stretch>
            <a:fillRect/>
          </a:stretch>
        </p:blipFill>
        <p:spPr bwMode="auto">
          <a:xfrm>
            <a:off x="4875471" y="4417997"/>
            <a:ext cx="2155979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xmlns="" id="{7E23D06B-3A5E-4934-88F8-3CD529418A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9669" y="4417998"/>
            <a:ext cx="120026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4AADEDC-08DC-44CB-BB4A-2808F1E5F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1" y="1955402"/>
            <a:ext cx="2032175" cy="13255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72D8050-DD94-4E85-9442-BB1C758BE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880" y="1534333"/>
            <a:ext cx="1933575" cy="25781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CDAB07B-E85C-4A79-B450-3D60F0341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810" y="2270122"/>
            <a:ext cx="3393281" cy="10001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CA617B4-EF52-4AF5-BC57-41650B2DB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500" y="4417997"/>
            <a:ext cx="2231977" cy="124618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052807" y="123944"/>
            <a:ext cx="5510918" cy="1360839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Н</a:t>
            </a:r>
            <a:r>
              <a:rPr lang="ru-RU" sz="4000" b="1" dirty="0" smtClean="0"/>
              <a:t>аши партнёры и работодатели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116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691680" y="398377"/>
            <a:ext cx="6160980" cy="1512168"/>
          </a:xfrm>
          <a:prstGeom prst="roundRect">
            <a:avLst/>
          </a:prstGeom>
          <a:solidFill>
            <a:srgbClr val="7A3D8B">
              <a:alpha val="80000"/>
            </a:srgb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Кем работают наши выпускники?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5497" y="2466777"/>
            <a:ext cx="3024335" cy="1538287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СПЕЦИАЛИСТ ПО УПРАВЛЕНИЮ ПЕРСОНАЛОМ</a:t>
            </a:r>
            <a:endParaRPr lang="ru-RU" b="1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61103" y="2465189"/>
            <a:ext cx="3023065" cy="1539875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ДИРЕКТОР, ЗАМЕСТИТЕЛЬ ДИРЕКТОРА ПО ПЕРСОНАЛУ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5440" y="2492896"/>
            <a:ext cx="3023064" cy="1539875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НАЧАЛЬНИК, ЗАМЕСТИТЕЛЬ НАЧАЛЬНИКА ЦЕНТРА ЗАНЯТОСТИ НАСЕЛЕНИЯ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497" y="4481413"/>
            <a:ext cx="3024335" cy="1538287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79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СТАРШИЙ ПРЕПОДАВАТЕЛЬ, АССИСТЕНТ КАФЕДРЫ ВУЗА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59832" y="4481413"/>
            <a:ext cx="3023065" cy="1539875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ПРЕПОДАВАТЕЛЬ СРЕДНЕГО ПРОФЕССИОНАЛЬНОГО ОБРАЗОВАНИЯ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84168" y="4481413"/>
            <a:ext cx="3023065" cy="1539875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668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НАУЧНЫЙ СОТРУДНИК</a:t>
            </a:r>
            <a:endParaRPr lang="ru-RU" b="1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8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19525" y="729330"/>
            <a:ext cx="7416824" cy="2069477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Цель магистерской программы</a:t>
            </a:r>
            <a:endParaRPr lang="ru-RU" sz="4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9004" y="3501008"/>
            <a:ext cx="8277866" cy="295232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11C6F"/>
                </a:solidFill>
              </a:rPr>
              <a:t>УГЛУБЛЕННАЯ ПОДГОТОВКА ПО СОЦИАЛЬНО-ЭКОНОМИЧЕСКИМ, ПСИХОЛОГИЧЕСКИМ И ПРАВОВЫМ АСПЕКТАМ УПРАВЛЕНИЯ ПЕРСОНАЛОМ</a:t>
            </a:r>
            <a:endParaRPr lang="ru-RU" sz="3000" dirty="0">
              <a:solidFill>
                <a:srgbClr val="7A3D8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27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17" r="7941"/>
          <a:stretch/>
        </p:blipFill>
        <p:spPr>
          <a:xfrm>
            <a:off x="124691" y="2708919"/>
            <a:ext cx="4391891" cy="3149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522" y="2708920"/>
            <a:ext cx="4502060" cy="314982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91680" y="398377"/>
            <a:ext cx="6160980" cy="1512168"/>
          </a:xfrm>
          <a:prstGeom prst="roundRect">
            <a:avLst/>
          </a:prstGeom>
          <a:solidFill>
            <a:srgbClr val="7A3D8B">
              <a:alpha val="80000"/>
            </a:srgb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Наши выпускники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7158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12" y="0"/>
            <a:ext cx="1835696" cy="114349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734269" y="274957"/>
            <a:ext cx="3744416" cy="777779"/>
          </a:xfrm>
          <a:prstGeom prst="roundRect">
            <a:avLst/>
          </a:prstGeom>
          <a:solidFill>
            <a:srgbClr val="7A3D8B">
              <a:alpha val="66000"/>
            </a:srgb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ПРИЁМ 2020!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5576" y="5353201"/>
            <a:ext cx="7560840" cy="1388168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chemeClr val="bg1"/>
                </a:solidFill>
              </a:rPr>
              <a:t>ВСТУПИТЕЛЬНЫЕ ИСПЫТАНИЯ: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компьютерное тестирование по </a:t>
            </a:r>
            <a:r>
              <a:rPr lang="ru-RU" sz="2400" b="1" dirty="0" smtClean="0">
                <a:solidFill>
                  <a:schemeClr val="bg1"/>
                </a:solidFill>
              </a:rPr>
              <a:t>управлению персоналом (дистанционно</a:t>
            </a:r>
            <a:r>
              <a:rPr lang="ru-RU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481" y="1052736"/>
            <a:ext cx="7649992" cy="71739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A3D8B"/>
                </a:solidFill>
              </a:rPr>
              <a:t>ТЕХНОЛОГИИ В УПРАВЛЕНИИ ПЕРСОНАЛОМ</a:t>
            </a:r>
            <a:endParaRPr lang="ru-RU" sz="2400" b="1" dirty="0">
              <a:solidFill>
                <a:srgbClr val="F05F0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2060848"/>
            <a:ext cx="4176464" cy="806402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ФОРМА ОБУЧЕНИЯ: ОЧНАЯ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2060848"/>
            <a:ext cx="4176464" cy="806402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СРОК ОБУЧЕНИЯ: </a:t>
            </a:r>
          </a:p>
          <a:p>
            <a:pPr algn="ctr"/>
            <a:r>
              <a:rPr lang="ru-RU" sz="2400" b="1" dirty="0" smtClean="0"/>
              <a:t>2 ГОДА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5576" y="2867250"/>
            <a:ext cx="7560840" cy="2361950"/>
          </a:xfrm>
          <a:prstGeom prst="roundRect">
            <a:avLst/>
          </a:prstGeom>
          <a:solidFill>
            <a:srgbClr val="7A3D8B">
              <a:alpha val="66000"/>
            </a:srgb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6</a:t>
            </a:r>
            <a:r>
              <a:rPr lang="ru-RU" sz="2800" b="1" dirty="0" smtClean="0">
                <a:solidFill>
                  <a:schemeClr val="bg1"/>
                </a:solidFill>
              </a:rPr>
              <a:t> БЮДЖЕТНЫХ МЕСТА</a:t>
            </a:r>
          </a:p>
          <a:p>
            <a:pPr algn="ctr">
              <a:spcBef>
                <a:spcPct val="20000"/>
              </a:spcBef>
            </a:pPr>
            <a:r>
              <a:rPr lang="ru-RU" sz="2800" b="1" dirty="0">
                <a:solidFill>
                  <a:schemeClr val="bg1"/>
                </a:solidFill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</a:rPr>
              <a:t>0 </a:t>
            </a:r>
            <a:r>
              <a:rPr lang="ru-RU" sz="2800" b="1" dirty="0">
                <a:solidFill>
                  <a:schemeClr val="bg1"/>
                </a:solidFill>
              </a:rPr>
              <a:t>КОНТРАКТНЫХ </a:t>
            </a:r>
            <a:r>
              <a:rPr lang="ru-RU" sz="2800" b="1" dirty="0" smtClean="0">
                <a:solidFill>
                  <a:schemeClr val="bg1"/>
                </a:solidFill>
              </a:rPr>
              <a:t>МЕСТ</a:t>
            </a:r>
            <a:endParaRPr lang="ru-RU" sz="2800" b="1" u="sng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ru-RU" sz="1600" b="1" u="sng" dirty="0">
                <a:solidFill>
                  <a:schemeClr val="tx1"/>
                </a:solidFill>
              </a:rPr>
              <a:t>СТОИМОСТЬ </a:t>
            </a:r>
            <a:endParaRPr lang="en-US" sz="1600" b="1" u="sng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ru-RU" sz="2000" b="1" dirty="0">
                <a:solidFill>
                  <a:schemeClr val="tx1"/>
                </a:solidFill>
              </a:rPr>
              <a:t>до 39 баллов – 159 500 руб./год</a:t>
            </a:r>
          </a:p>
          <a:p>
            <a:pPr algn="ctr">
              <a:spcBef>
                <a:spcPct val="20000"/>
              </a:spcBef>
            </a:pPr>
            <a:r>
              <a:rPr lang="ru-RU" sz="2000" b="1" dirty="0">
                <a:solidFill>
                  <a:schemeClr val="tx1"/>
                </a:solidFill>
              </a:rPr>
              <a:t>от 40 баллов – 130 000 руб./год</a:t>
            </a:r>
          </a:p>
          <a:p>
            <a:pPr algn="ctr">
              <a:spcBef>
                <a:spcPct val="20000"/>
              </a:spcBef>
            </a:pPr>
            <a:r>
              <a:rPr lang="ru-RU" sz="2000" dirty="0"/>
              <a:t>предоставляется </a:t>
            </a:r>
            <a:r>
              <a:rPr lang="ru-RU" sz="2000" dirty="0" smtClean="0"/>
              <a:t>общежитие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6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12" y="0"/>
            <a:ext cx="1835696" cy="114349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734269" y="274957"/>
            <a:ext cx="3744416" cy="777779"/>
          </a:xfrm>
          <a:prstGeom prst="roundRect">
            <a:avLst/>
          </a:prstGeom>
          <a:solidFill>
            <a:srgbClr val="7A3D8B">
              <a:alpha val="66000"/>
            </a:srgb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ПРИЁМ 2020!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5576" y="5353201"/>
            <a:ext cx="7560840" cy="1388168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chemeClr val="bg1"/>
                </a:solidFill>
              </a:rPr>
              <a:t>ВСТУПИТЕЛЬНЫЕ ИСПЫТАНИЯ: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компьютерное тестирование по </a:t>
            </a:r>
            <a:r>
              <a:rPr lang="ru-RU" sz="2400" b="1" dirty="0" smtClean="0">
                <a:solidFill>
                  <a:schemeClr val="bg1"/>
                </a:solidFill>
              </a:rPr>
              <a:t>управлению персоналом (дистанционно</a:t>
            </a:r>
            <a:r>
              <a:rPr lang="ru-RU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481" y="1052736"/>
            <a:ext cx="7649992" cy="71739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A3D8B"/>
                </a:solidFill>
              </a:rPr>
              <a:t>ТЕХНОЛОГИИ В УПРАВЛЕНИИ ПЕРСОНАЛОМ</a:t>
            </a:r>
            <a:endParaRPr lang="ru-RU" sz="2400" b="1" dirty="0">
              <a:solidFill>
                <a:srgbClr val="F05F0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2060848"/>
            <a:ext cx="4176464" cy="806402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ФОРМА ОБУЧЕНИЯ: </a:t>
            </a:r>
            <a:r>
              <a:rPr lang="ru-RU" sz="2400" b="1" dirty="0" smtClean="0"/>
              <a:t>ЗАОЧНАЯ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2060848"/>
            <a:ext cx="4176464" cy="806402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СРОК ОБУЧЕНИЯ: </a:t>
            </a:r>
          </a:p>
          <a:p>
            <a:pPr algn="ctr"/>
            <a:r>
              <a:rPr lang="ru-RU" sz="2400" b="1" dirty="0" smtClean="0"/>
              <a:t>2,5 ГОДА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5576" y="2867250"/>
            <a:ext cx="7560840" cy="2361950"/>
          </a:xfrm>
          <a:prstGeom prst="roundRect">
            <a:avLst/>
          </a:prstGeom>
          <a:solidFill>
            <a:srgbClr val="7A3D8B">
              <a:alpha val="66000"/>
            </a:srgb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7 БЮДЖЕТНЫХ МЕСТА</a:t>
            </a:r>
          </a:p>
          <a:p>
            <a:pPr algn="ctr">
              <a:spcBef>
                <a:spcPct val="20000"/>
              </a:spcBef>
            </a:pPr>
            <a:r>
              <a:rPr lang="ru-RU" sz="2800" b="1" dirty="0">
                <a:solidFill>
                  <a:schemeClr val="bg1"/>
                </a:solidFill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</a:rPr>
              <a:t>0 </a:t>
            </a:r>
            <a:r>
              <a:rPr lang="ru-RU" sz="2800" b="1" dirty="0">
                <a:solidFill>
                  <a:schemeClr val="bg1"/>
                </a:solidFill>
              </a:rPr>
              <a:t>КОНТРАКТНЫХ </a:t>
            </a:r>
            <a:r>
              <a:rPr lang="ru-RU" sz="2800" b="1" dirty="0" smtClean="0">
                <a:solidFill>
                  <a:schemeClr val="bg1"/>
                </a:solidFill>
              </a:rPr>
              <a:t>МЕСТ</a:t>
            </a:r>
          </a:p>
          <a:p>
            <a:pPr algn="ctr">
              <a:spcBef>
                <a:spcPct val="20000"/>
              </a:spcBef>
            </a:pPr>
            <a:r>
              <a:rPr lang="ru-RU" sz="2800" b="1" u="sng" dirty="0" smtClean="0">
                <a:solidFill>
                  <a:schemeClr val="bg1"/>
                </a:solidFill>
              </a:rPr>
              <a:t>15 ДИСТАНЦИОННАЯ ФОРМА</a:t>
            </a:r>
          </a:p>
          <a:p>
            <a:pPr algn="ctr">
              <a:spcBef>
                <a:spcPct val="20000"/>
              </a:spcBef>
            </a:pPr>
            <a:r>
              <a:rPr lang="ru-RU" sz="2400" b="1" u="sng" dirty="0" smtClean="0">
                <a:solidFill>
                  <a:schemeClr val="tx1"/>
                </a:solidFill>
              </a:rPr>
              <a:t>СТОИМОСТЬ </a:t>
            </a:r>
          </a:p>
          <a:p>
            <a:pPr algn="ctr">
              <a:spcBef>
                <a:spcPct val="20000"/>
              </a:spcBef>
            </a:pPr>
            <a:r>
              <a:rPr lang="ru-RU" sz="2400" b="1" u="sng" smtClean="0">
                <a:solidFill>
                  <a:schemeClr val="tx1"/>
                </a:solidFill>
              </a:rPr>
              <a:t>85 </a:t>
            </a:r>
            <a:r>
              <a:rPr lang="ru-RU" sz="2400" b="1" u="sng" dirty="0" smtClean="0">
                <a:solidFill>
                  <a:schemeClr val="tx1"/>
                </a:solidFill>
              </a:rPr>
              <a:t>000 руб./год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680544"/>
            <a:ext cx="1141197" cy="1141197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5592155" y="5698366"/>
            <a:ext cx="3401607" cy="110555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ГРУППА «ОБРАЗОВАНИЕ-ПСИХОЛОГ»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vk.com/</a:t>
            </a:r>
            <a:r>
              <a:rPr lang="en-US" sz="1600" dirty="0" err="1">
                <a:solidFill>
                  <a:schemeClr val="tx1"/>
                </a:solidFill>
              </a:rPr>
              <a:t>psy_urfu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97522" y="5680544"/>
            <a:ext cx="3430462" cy="112337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ГОРЯЧАЯ ЛИНИЯ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Уральского </a:t>
            </a:r>
            <a:r>
              <a:rPr lang="ru-RU" sz="1400" dirty="0">
                <a:solidFill>
                  <a:schemeClr val="tx1"/>
                </a:solidFill>
              </a:rPr>
              <a:t>гуманитарного института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по приёму 2020 года</a:t>
            </a:r>
          </a:p>
          <a:p>
            <a:pPr algn="ctr"/>
            <a:r>
              <a:rPr lang="ru-RU" b="1" u="sng" dirty="0">
                <a:solidFill>
                  <a:schemeClr val="tx1"/>
                </a:solidFill>
              </a:rPr>
              <a:t> </a:t>
            </a:r>
            <a:r>
              <a:rPr lang="ru-RU" b="1" u="sng" dirty="0" smtClean="0">
                <a:solidFill>
                  <a:schemeClr val="tx1"/>
                </a:solidFill>
              </a:rPr>
              <a:t>8-905-800-35-95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27427" y="44623"/>
            <a:ext cx="2541754" cy="321933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КОНТАКТЫ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416930" y="2318230"/>
            <a:ext cx="4899486" cy="894746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 smtClean="0"/>
              <a:t>Конева Дарья Анатольевна</a:t>
            </a:r>
            <a:endParaRPr lang="ru-RU" b="1" u="sng" dirty="0"/>
          </a:p>
          <a:p>
            <a:r>
              <a:rPr lang="ru-RU" sz="1400" dirty="0"/>
              <a:t>Специалист отборочной </a:t>
            </a:r>
            <a:r>
              <a:rPr lang="ru-RU" sz="1400" dirty="0" smtClean="0"/>
              <a:t>комиссии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d.a.koneva@urfu.ru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8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(343) </a:t>
            </a:r>
            <a:r>
              <a:rPr lang="ru-RU" sz="1400" b="1" dirty="0" smtClean="0">
                <a:solidFill>
                  <a:schemeClr val="tx1"/>
                </a:solidFill>
              </a:rPr>
              <a:t>375-41-69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7146" y="4293096"/>
            <a:ext cx="8769350" cy="129698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u="sng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000" b="1" u="sng" dirty="0">
                <a:solidFill>
                  <a:schemeClr val="tx1"/>
                </a:solidFill>
              </a:rPr>
              <a:t>САЙТ ОБРАЗОВАТЕЛЬНОЙ ПРОГРАММЫ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programms.edu.urfu.ru/</a:t>
            </a:r>
            <a:r>
              <a:rPr lang="en-US" sz="2000" dirty="0" err="1" smtClean="0">
                <a:solidFill>
                  <a:schemeClr val="tx1"/>
                </a:solidFill>
              </a:rPr>
              <a:t>ru</a:t>
            </a:r>
            <a:r>
              <a:rPr lang="en-US" sz="2000" dirty="0" smtClean="0">
                <a:solidFill>
                  <a:schemeClr val="tx1"/>
                </a:solidFill>
              </a:rPr>
              <a:t>/10162/</a:t>
            </a:r>
          </a:p>
          <a:p>
            <a:pPr algn="ctr"/>
            <a:r>
              <a:rPr lang="ru-RU" sz="2000" b="1" u="sng" dirty="0" smtClean="0">
                <a:solidFill>
                  <a:schemeClr val="tx1"/>
                </a:solidFill>
              </a:rPr>
              <a:t>САЙТ </a:t>
            </a:r>
            <a:r>
              <a:rPr lang="ru-RU" sz="2000" b="1" u="sng" dirty="0">
                <a:solidFill>
                  <a:schemeClr val="tx1"/>
                </a:solidFill>
              </a:rPr>
              <a:t>ДЕПАРТАМЕНТА ПСИХОЛОГИИ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psy-urgi.urfu.ru/</a:t>
            </a:r>
            <a:r>
              <a:rPr lang="en-US" sz="2000" dirty="0" err="1">
                <a:solidFill>
                  <a:schemeClr val="tx1"/>
                </a:solidFill>
              </a:rPr>
              <a:t>ru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endParaRPr lang="ru-RU" sz="20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000" b="1" u="sng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16930" y="1369417"/>
            <a:ext cx="4899486" cy="893336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 err="1" smtClean="0"/>
              <a:t>Пермякова</a:t>
            </a:r>
            <a:r>
              <a:rPr lang="ru-RU" b="1" u="sng" dirty="0" smtClean="0"/>
              <a:t> Маргарита Евгеньевна</a:t>
            </a:r>
            <a:endParaRPr lang="ru-RU" b="1" u="sng" dirty="0"/>
          </a:p>
          <a:p>
            <a:r>
              <a:rPr lang="ru-RU" sz="1400" dirty="0" smtClean="0"/>
              <a:t>Руководитель образовательной программы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m.e.permiakova@urfu.ru</a:t>
            </a:r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8-961-777-37-25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5" y="5867085"/>
            <a:ext cx="798916" cy="777745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3416930" y="3274072"/>
            <a:ext cx="4899486" cy="893336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/>
              <a:t>Власова Кристина Николаевна</a:t>
            </a:r>
          </a:p>
          <a:p>
            <a:r>
              <a:rPr lang="ru-RU" sz="1400" dirty="0" smtClean="0"/>
              <a:t>Заместитель секретаря </a:t>
            </a:r>
            <a:r>
              <a:rPr lang="ru-RU" sz="1400" dirty="0"/>
              <a:t>отборочной </a:t>
            </a:r>
            <a:r>
              <a:rPr lang="ru-RU" sz="1400" dirty="0" smtClean="0"/>
              <a:t>комиссии</a:t>
            </a:r>
            <a:r>
              <a:rPr lang="en-US" sz="1400" dirty="0" smtClean="0"/>
              <a:t> </a:t>
            </a:r>
            <a:r>
              <a:rPr lang="ru-RU" sz="1400" dirty="0" smtClean="0"/>
              <a:t>УГИ</a:t>
            </a:r>
            <a:endParaRPr lang="ru-RU" sz="1400" dirty="0"/>
          </a:p>
          <a:p>
            <a:r>
              <a:rPr lang="en-US" sz="1400" b="1" dirty="0">
                <a:solidFill>
                  <a:schemeClr val="tx1"/>
                </a:solidFill>
              </a:rPr>
              <a:t>k.vlacova@yandex.ru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8-922-028-46-28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19872" y="422054"/>
            <a:ext cx="4896544" cy="893336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/>
              <a:t>Токарева Юлия Александровна</a:t>
            </a:r>
            <a:endParaRPr lang="ru-RU" sz="1600" b="1" u="sng" dirty="0"/>
          </a:p>
          <a:p>
            <a:r>
              <a:rPr lang="ru-RU" sz="1400" dirty="0" smtClean="0"/>
              <a:t>Научный руководитель </a:t>
            </a:r>
            <a:r>
              <a:rPr lang="ru-RU" sz="1400" dirty="0"/>
              <a:t>образовательной </a:t>
            </a:r>
            <a:r>
              <a:rPr lang="ru-RU" sz="1400" dirty="0" smtClean="0"/>
              <a:t>программы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iu.a.tokareva@urfu.ru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8-922-111-68-66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74" y="3245509"/>
            <a:ext cx="910020" cy="91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3" y="1315390"/>
            <a:ext cx="855326" cy="852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3" y="458353"/>
            <a:ext cx="863373" cy="820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0" y="2262753"/>
            <a:ext cx="855327" cy="905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9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475656" y="188641"/>
            <a:ext cx="6192688" cy="1944216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Магистры получают профессиональные знания и компетенции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5116" y="2204864"/>
            <a:ext cx="8483348" cy="20882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11C6F"/>
                </a:solidFill>
              </a:rPr>
              <a:t>В</a:t>
            </a:r>
            <a:r>
              <a:rPr lang="ru-RU" sz="2400" b="1" dirty="0" smtClean="0">
                <a:solidFill>
                  <a:srgbClr val="611C6F"/>
                </a:solidFill>
              </a:rPr>
              <a:t> </a:t>
            </a:r>
            <a:r>
              <a:rPr lang="ru-RU" sz="2400" b="1" dirty="0">
                <a:solidFill>
                  <a:srgbClr val="611C6F"/>
                </a:solidFill>
              </a:rPr>
              <a:t>разработке и обосновании систем развития и обучения, деловой оценки, аудита, мотивации и стимулирования персонала, регламентации и дисциплины труда в организации</a:t>
            </a:r>
            <a:endParaRPr lang="ru-RU" sz="2400" dirty="0" smtClean="0">
              <a:solidFill>
                <a:srgbClr val="7A3D8B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5116" y="4438633"/>
            <a:ext cx="8483348" cy="20882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11C6F"/>
                </a:solidFill>
              </a:rPr>
              <a:t>В </a:t>
            </a:r>
            <a:r>
              <a:rPr lang="ru-RU" sz="2400" b="1" dirty="0">
                <a:solidFill>
                  <a:srgbClr val="611C6F"/>
                </a:solidFill>
              </a:rPr>
              <a:t>разработке и реализации философии и концепции управления персоналом, кадровой и социальной политики, стратегии управления персоналом организации</a:t>
            </a:r>
            <a:endParaRPr lang="ru-RU" sz="2400" dirty="0" smtClean="0">
              <a:solidFill>
                <a:srgbClr val="7A3D8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475656" y="188641"/>
            <a:ext cx="6192688" cy="1944216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Магистры получают профессиональные знания и компетенции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5116" y="2204864"/>
            <a:ext cx="8483348" cy="20882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11C6F"/>
                </a:solidFill>
              </a:rPr>
              <a:t>В </a:t>
            </a:r>
            <a:r>
              <a:rPr lang="ru-RU" sz="2400" b="1" dirty="0">
                <a:solidFill>
                  <a:srgbClr val="611C6F"/>
                </a:solidFill>
              </a:rPr>
              <a:t>оценке социальной и экономической эффективности кадровых проектов с использованием современных методов анализа и процедур оценки</a:t>
            </a:r>
            <a:endParaRPr lang="ru-RU" sz="2400" dirty="0" smtClean="0">
              <a:solidFill>
                <a:srgbClr val="7A3D8B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5116" y="4438633"/>
            <a:ext cx="8483348" cy="20882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11C6F"/>
                </a:solidFill>
              </a:rPr>
              <a:t>В </a:t>
            </a:r>
            <a:r>
              <a:rPr lang="ru-RU" sz="2400" b="1" dirty="0">
                <a:solidFill>
                  <a:srgbClr val="611C6F"/>
                </a:solidFill>
              </a:rPr>
              <a:t>разработке эффективной организационной культуры, обеспечении профилактики конфликтов, поддержании  благоприятного социально-психологического климата в организации, применении современных образовательных технологий</a:t>
            </a:r>
            <a:endParaRPr lang="ru-RU" sz="2400" dirty="0" smtClean="0">
              <a:solidFill>
                <a:srgbClr val="7A3D8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5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19672" y="188641"/>
            <a:ext cx="6192688" cy="1944216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Ключевые особенности программы</a:t>
            </a:r>
            <a:endParaRPr lang="ru-RU" sz="36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0525" y="2276872"/>
            <a:ext cx="8530981" cy="115212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11C6F"/>
                </a:solidFill>
              </a:rPr>
              <a:t>Программа помогает состояться в двух основных сферах профессиональной деятельности</a:t>
            </a:r>
            <a:endParaRPr lang="ru-RU" sz="2400" dirty="0">
              <a:solidFill>
                <a:srgbClr val="7A3D8B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3" y="3573016"/>
            <a:ext cx="4320480" cy="3168352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dirty="0">
                <a:solidFill>
                  <a:srgbClr val="611C6F"/>
                </a:solidFill>
              </a:rPr>
              <a:t>Административно-управленческая и офисная деятельность - Управление персоналом организации 07.003</a:t>
            </a:r>
            <a:endParaRPr lang="ru-RU" sz="2400" b="1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6015" y="3573016"/>
            <a:ext cx="4290012" cy="3168352"/>
          </a:xfrm>
          <a:prstGeom prst="roundRect">
            <a:avLst/>
          </a:prstGeom>
          <a:solidFill>
            <a:srgbClr val="F05F0E">
              <a:alpha val="66000"/>
            </a:srgbClr>
          </a:solidFill>
          <a:ln>
            <a:solidFill>
              <a:srgbClr val="F05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dirty="0">
                <a:solidFill>
                  <a:srgbClr val="611C6F"/>
                </a:solidFill>
              </a:rPr>
              <a:t>Педагогическая деятельность в профессиональном обучении, профессиональном образовании, дополнительном профессиональном образовании  01.004</a:t>
            </a:r>
            <a:endParaRPr lang="ru-RU" sz="2400" b="1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5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19672" y="404664"/>
            <a:ext cx="6192688" cy="1944216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Почему нужно поступать к нам?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2564904"/>
            <a:ext cx="8530981" cy="223224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ru-RU" sz="2400" dirty="0" smtClean="0">
                <a:solidFill>
                  <a:srgbClr val="611C6F"/>
                </a:solidFill>
              </a:rPr>
              <a:t>Мы предлагаем изучение широкого спектра дисциплин современной теории и практики анализа, оценки и повышения эффективности использования и развития персонала в различных типах организации</a:t>
            </a:r>
            <a:endParaRPr lang="ru-RU" sz="2400" dirty="0">
              <a:solidFill>
                <a:srgbClr val="611C6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941168"/>
            <a:ext cx="4925853" cy="1707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4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19672" y="404664"/>
            <a:ext cx="6192688" cy="1944216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Почему нужно поступать к нам?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2564904"/>
            <a:ext cx="8530981" cy="223224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ru-RU" sz="2400" dirty="0" smtClean="0">
                <a:solidFill>
                  <a:srgbClr val="611C6F"/>
                </a:solidFill>
              </a:rPr>
              <a:t>Лекции проходят в </a:t>
            </a:r>
            <a:r>
              <a:rPr lang="ru-RU" sz="2400" dirty="0">
                <a:solidFill>
                  <a:srgbClr val="611C6F"/>
                </a:solidFill>
              </a:rPr>
              <a:t>форме </a:t>
            </a:r>
            <a:r>
              <a:rPr lang="ru-RU" sz="2400" dirty="0" err="1">
                <a:solidFill>
                  <a:srgbClr val="611C6F"/>
                </a:solidFill>
              </a:rPr>
              <a:t>тренинговых</a:t>
            </a:r>
            <a:r>
              <a:rPr lang="ru-RU" sz="2400" dirty="0">
                <a:solidFill>
                  <a:srgbClr val="611C6F"/>
                </a:solidFill>
              </a:rPr>
              <a:t> и практико-ориентированных </a:t>
            </a:r>
            <a:r>
              <a:rPr lang="ru-RU" sz="2400" dirty="0" smtClean="0">
                <a:solidFill>
                  <a:srgbClr val="611C6F"/>
                </a:solidFill>
              </a:rPr>
              <a:t>занятий, что формирует </a:t>
            </a:r>
            <a:r>
              <a:rPr lang="ru-RU" sz="2400" dirty="0">
                <a:solidFill>
                  <a:srgbClr val="611C6F"/>
                </a:solidFill>
              </a:rPr>
              <a:t>умение создавать команды профессионалов и эффективно работать в тематических группах, отстаивать свою позицию, убеждать, находить компромиссные и альтернативные </a:t>
            </a:r>
            <a:r>
              <a:rPr lang="ru-RU" sz="2400" dirty="0" smtClean="0">
                <a:solidFill>
                  <a:srgbClr val="611C6F"/>
                </a:solidFill>
              </a:rPr>
              <a:t>решения</a:t>
            </a:r>
            <a:endParaRPr lang="ru-RU" sz="2400" dirty="0">
              <a:solidFill>
                <a:srgbClr val="611C6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869160"/>
            <a:ext cx="3343920" cy="1880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5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19672" y="404664"/>
            <a:ext cx="6192688" cy="1944216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Почему нужно поступать к нам?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2636912"/>
            <a:ext cx="8530981" cy="223224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ru-RU" sz="2400" dirty="0">
                <a:solidFill>
                  <a:srgbClr val="611C6F"/>
                </a:solidFill>
              </a:rPr>
              <a:t>А</a:t>
            </a:r>
            <a:r>
              <a:rPr lang="ru-RU" sz="2400" dirty="0" smtClean="0">
                <a:solidFill>
                  <a:srgbClr val="611C6F"/>
                </a:solidFill>
              </a:rPr>
              <a:t>кадемический </a:t>
            </a:r>
            <a:r>
              <a:rPr lang="ru-RU" sz="2400" dirty="0">
                <a:solidFill>
                  <a:srgbClr val="611C6F"/>
                </a:solidFill>
              </a:rPr>
              <a:t>уровень программы создает условия для научно-исследовательской работы и разработки программ научных исследований в сфере управления персоналом, организации их выполнения для принятия управленческих решений, проводить оценку экономической эффективности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CE5CA6-333D-42D8-9642-DA8F11A76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200" y="4927764"/>
            <a:ext cx="2691191" cy="1813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5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44" y="6580"/>
            <a:ext cx="1160256" cy="72275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924722" y="87135"/>
            <a:ext cx="5472608" cy="972108"/>
          </a:xfrm>
          <a:prstGeom prst="roundRect">
            <a:avLst/>
          </a:prstGeom>
          <a:solidFill>
            <a:srgbClr val="7A3D8B"/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Учебный процесс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32634" y="1196752"/>
            <a:ext cx="7056784" cy="144016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rgbClr val="7A3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ru-RU" sz="2400" dirty="0" smtClean="0">
                <a:solidFill>
                  <a:srgbClr val="611C6F"/>
                </a:solidFill>
              </a:rPr>
              <a:t>УЧЕБНЫЙ ПРОЦЕСС ПРОХОДИТ В ФОРМЕ МОЗГОВОГО ШТУРМА, ДЕЛОВОЙ ИГРЫ, ДИСКУССИЙ, КРУГЛЫХ СТОЛОВ</a:t>
            </a:r>
            <a:endParaRPr lang="ru-RU" sz="2400" dirty="0">
              <a:solidFill>
                <a:srgbClr val="611C6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BAD72C4-E690-4895-9C84-0C4C5C222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35" y="2696085"/>
            <a:ext cx="3127430" cy="2254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8986D18-C3A5-4293-86AD-2B38F805F9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708" y="2678411"/>
            <a:ext cx="3223291" cy="22627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A12CD1-1CFA-4BC6-82DB-A1C8B2A238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4511874"/>
            <a:ext cx="3189541" cy="2321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0.8|1.3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2.9|3.4|3.4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2.9|3.4|3.4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2.9|3.4|3.4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2.9|3.4|3.4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0.9|1|0.9|1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5|1.7|2|2.4|2.4|2.1|2.3|2.4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9|0.8|0.9|1|0.8|1|1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2285</TotalTime>
  <Words>901</Words>
  <Application>Microsoft Office PowerPoint</Application>
  <PresentationFormat>Экран (4:3)</PresentationFormat>
  <Paragraphs>153</Paragraphs>
  <Slides>23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Исполнительная</vt:lpstr>
      <vt:lpstr>ДЕПАРТАМЕНТ ПСИХОЛОГИИ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ПСИХОЛОГИИ</dc:title>
  <dc:creator>ULTRAVOLT</dc:creator>
  <cp:lastModifiedBy>ULTRAVOLT</cp:lastModifiedBy>
  <cp:revision>519</cp:revision>
  <dcterms:created xsi:type="dcterms:W3CDTF">2020-04-20T08:23:41Z</dcterms:created>
  <dcterms:modified xsi:type="dcterms:W3CDTF">2020-05-19T09:06:23Z</dcterms:modified>
</cp:coreProperties>
</file>